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856" r:id="rId2"/>
  </p:sldMasterIdLst>
  <p:notesMasterIdLst>
    <p:notesMasterId r:id="rId14"/>
  </p:notesMasterIdLst>
  <p:sldIdLst>
    <p:sldId id="2147483466" r:id="rId3"/>
    <p:sldId id="256" r:id="rId4"/>
    <p:sldId id="2147483645" r:id="rId5"/>
    <p:sldId id="259" r:id="rId6"/>
    <p:sldId id="273" r:id="rId7"/>
    <p:sldId id="274" r:id="rId8"/>
    <p:sldId id="262" r:id="rId9"/>
    <p:sldId id="281" r:id="rId10"/>
    <p:sldId id="284" r:id="rId11"/>
    <p:sldId id="286" r:id="rId12"/>
    <p:sldId id="28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5B1"/>
    <a:srgbClr val="78DE84"/>
    <a:srgbClr val="E8E6DF"/>
    <a:srgbClr val="FFFFFF"/>
    <a:srgbClr val="ECD9E8"/>
    <a:srgbClr val="27A1C1"/>
    <a:srgbClr val="2CA6BF"/>
    <a:srgbClr val="B155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70" autoAdjust="0"/>
  </p:normalViewPr>
  <p:slideViewPr>
    <p:cSldViewPr snapToGrid="0">
      <p:cViewPr varScale="1">
        <p:scale>
          <a:sx n="90" d="100"/>
          <a:sy n="90" d="100"/>
        </p:scale>
        <p:origin x="1356" y="30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DFCBE-124E-49CD-BC5C-B17C1B8C3EDC}" type="datetimeFigureOut">
              <a:rPr lang="en-US" smtClean="0"/>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035521-3C52-406A-87A8-13645DF709D5}" type="slidenum">
              <a:rPr lang="en-US" smtClean="0"/>
              <a:t>‹#›</a:t>
            </a:fld>
            <a:endParaRPr lang="en-US"/>
          </a:p>
        </p:txBody>
      </p:sp>
    </p:spTree>
    <p:extLst>
      <p:ext uri="{BB962C8B-B14F-4D97-AF65-F5344CB8AC3E}">
        <p14:creationId xmlns:p14="http://schemas.microsoft.com/office/powerpoint/2010/main" val="221949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2F93D-6AC2-5BC4-C137-793B9B0D1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1A0A8-635C-64A7-E138-D511225F4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9BEAD9-01E1-7F81-6565-087EB3E1DD7A}"/>
              </a:ext>
            </a:extLst>
          </p:cNvPr>
          <p:cNvSpPr>
            <a:spLocks noGrp="1"/>
          </p:cNvSpPr>
          <p:nvPr>
            <p:ph type="body" idx="1"/>
          </p:nvPr>
        </p:nvSpPr>
        <p:spPr/>
        <p:txBody>
          <a:bodyPr/>
          <a:lstStyle/>
          <a:p>
            <a:r>
              <a:rPr lang="en-US"/>
              <a:t>Currently, most AI and automation systems are built to handle very specific tasks with clearly defined inputs and outputs. For example, a process like HR onboarding might be automated, but it's typically limited to simple rule-based tasks, such as sending emails or verifying documents. These systems often fail to adapt when things go off-script or if unexpected situations arise. Here, we see an example of how RPA automates predefined steps, but the flexibility to adjust to evolving needs is limited.</a:t>
            </a:r>
          </a:p>
        </p:txBody>
      </p:sp>
      <p:sp>
        <p:nvSpPr>
          <p:cNvPr id="4" name="Header Placeholder 3">
            <a:extLst>
              <a:ext uri="{FF2B5EF4-FFF2-40B4-BE49-F238E27FC236}">
                <a16:creationId xmlns:a16="http://schemas.microsoft.com/office/drawing/2014/main" id="{BE54E82F-365C-B7DB-359C-E969315DE65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440DDC5-0E86-A373-8D1A-30874644B3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0F48FB-5205-42F5-8F4C-CB790F02FB8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0A5C0C9-6B5C-D842-35F1-D351647EEE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288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281F-8A87-F4CA-CB52-8EEFE695A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7223C-BD5B-FB28-02A4-25EE1A4FD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7CA557-697E-3A25-4D28-EA73549E4F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D5A05BF-EDB5-50C8-CAB1-356D214D185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13E07126-AABB-23FC-27E6-BFA7F308D7C8}"/>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8E67C-4888-B4CA-34BB-DED4D83F7A8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4/7/2025 9:05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7D709590-BD2E-75AF-A704-4EA00DC445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357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4E491-B401-6E39-8192-1B81B5592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49F44-D739-6191-00A8-A4C1BBD814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C569F-9974-16BA-5E91-BBC81FAD0484}"/>
              </a:ext>
            </a:extLst>
          </p:cNvPr>
          <p:cNvSpPr>
            <a:spLocks noGrp="1"/>
          </p:cNvSpPr>
          <p:nvPr>
            <p:ph type="body" idx="1"/>
          </p:nvPr>
        </p:nvSpPr>
        <p:spPr/>
        <p:txBody>
          <a:bodyPr/>
          <a:lstStyle/>
          <a:p>
            <a:r>
              <a:rPr lang="en-US"/>
              <a:t>Looking ahead, AI agents offer a transformative approach. Unlike traditional systems, AI agents can manage more complex workflows and adapt in real-time. Notice here how tasks like document verification, IT provisioning, and even training can be handled by AI agents, but the critical distinction is that humans are still involved in key decision-making moments. This hybrid model ensures that while automation is improving efficiency, humans retain oversight and control</a:t>
            </a:r>
          </a:p>
          <a:p>
            <a:endParaRPr lang="en-US"/>
          </a:p>
          <a:p>
            <a:endParaRPr lang="en-US"/>
          </a:p>
          <a:p>
            <a:r>
              <a:rPr lang="en-US"/>
              <a:t>Initial Interaction:</a:t>
            </a:r>
          </a:p>
          <a:p>
            <a:endParaRPr lang="en-US"/>
          </a:p>
          <a:p>
            <a:r>
              <a:rPr lang="en-US"/>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a:t>Document Verification:</a:t>
            </a:r>
          </a:p>
          <a:p>
            <a:endParaRPr lang="en-US"/>
          </a:p>
          <a:p>
            <a:r>
              <a:rPr lang="en-US"/>
              <a:t>Facilitates the submission and verification of documents by assessing completeness and accuracy. It learns from each interaction, recognizing common errors or missing items, and adjusting its feedback to help new hires correct issues quickly.</a:t>
            </a:r>
          </a:p>
          <a:p>
            <a:r>
              <a:rPr lang="en-US"/>
              <a:t>Training Path Selection:</a:t>
            </a:r>
          </a:p>
          <a:p>
            <a:endParaRPr lang="en-US"/>
          </a:p>
          <a:p>
            <a:r>
              <a:rPr lang="en-US"/>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a:t>Feedback and Adjustment:</a:t>
            </a:r>
          </a:p>
          <a:p>
            <a:endParaRPr lang="en-US"/>
          </a:p>
          <a:p>
            <a:r>
              <a:rPr lang="en-US"/>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a:t>Ongoing Support:</a:t>
            </a:r>
          </a:p>
          <a:p>
            <a:endParaRPr lang="en-US"/>
          </a:p>
          <a:p>
            <a:r>
              <a:rPr lang="en-US"/>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a:p>
        </p:txBody>
      </p:sp>
      <p:sp>
        <p:nvSpPr>
          <p:cNvPr id="4" name="Header Placeholder 3">
            <a:extLst>
              <a:ext uri="{FF2B5EF4-FFF2-40B4-BE49-F238E27FC236}">
                <a16:creationId xmlns:a16="http://schemas.microsoft.com/office/drawing/2014/main" id="{765427E0-572F-0BBB-5275-C9B27A18266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71359D-1136-F4B6-8815-F277B377CB9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ED4EB9-61F4-D9C0-150B-0FBC56744BE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42A844-2365-86E3-0FC7-971D426A2C9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4768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Multi-agent systems break down complex tasks into smaller, more manageable components, each handled by specialized agents. For example, in a multi-agent system for software development, a coordinator agent manages the overall workflow, while retrieval agents and coding agents focus on specific tasks. This distributed approach allows each agent to focus on what it does best, while coordinating efforts to efficiently solve the larger problem. Memory and inter-agent communication are crucial for keeping the system running smoothly.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295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Symbol,Sans-Serif"/>
              <a:buChar char="•"/>
              <a:tabLst/>
              <a:defRPr/>
            </a:pPr>
            <a:r>
              <a:rPr lang="en-US" sz="900">
                <a:cs typeface="Segoe Sans Text" pitchFamily="2" charset="0"/>
              </a:rPr>
              <a:t>Azure AI Agent Service is available through Azure AI Foundry SDK today</a:t>
            </a:r>
          </a:p>
          <a:p>
            <a:pPr marL="0" indent="0">
              <a:buFont typeface="Symbol,Sans-Serif"/>
              <a:buNone/>
            </a:pPr>
            <a:endParaRPr lang="en-US" sz="900">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9:05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062640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1263D-A580-EF62-983A-C92678E298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BC5738-D561-084A-DB39-AF4BF03C65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89CB8C-0010-F851-BA96-0BBCF024DF9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23CE2A4-B1A3-E554-AEDD-D93880DC00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A534E82F-38D4-745C-8170-05966288CC5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30656BE-B62F-9350-ECC5-2B169E8B961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9:05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B1D1CADD-D6B0-C058-9B4A-2FECC437933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4399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4E62A-E6D1-644C-5D41-0558315849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CFFE2-DE65-F758-583D-569AC2B4E1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21065-97E9-B577-3452-D747D739C57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AC39A40-383B-227D-BFBA-C4A9238BC04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75DF6EEB-2B41-6783-CC11-0DB6C6580A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4084D-26D4-B839-BC1C-F1302457036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9:12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71522C18-EA9E-C1D9-E02B-95BC3BD19EA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118765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303CC-C29B-84B6-5123-21DDA144DF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D7BE0-1A9A-92E0-4BB6-8E85CD9F0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709633-8BF8-4E7D-5CAD-06D6E3E2BFE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5063FE-B006-F437-270E-51A95831D1E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DAD903-A73D-A07B-5711-DE05EFB9EFA2}"/>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FE9FF2F-E1EE-A91E-009E-816242A5E3D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0F39971-444E-4578-4D73-68D1C17E7D1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9993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ADF09-BE18-6785-AB1A-A29022F19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2C972-5F5B-15AD-3D8E-D448C5B1D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1640B3-CE5F-283A-56B5-319005E3C89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9BA9345-F1BE-F0AF-F5A4-8C79733F64F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DD2A02A0-A9AD-AE75-DA39-BD48ED5BEB7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82DE7D8-9CFB-57D5-9A3F-47B325060F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9:12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813FECA6-6939-D2E8-315E-ECAD865DBB0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356739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A684-740D-8C18-8C4D-7DFFDAD4F6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8E39D-4850-B88D-CB80-846A2A4CE1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A2729-0753-DFC7-8B20-01E77E6D88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7CF7C-9617-68C0-7164-8F268789182E}"/>
              </a:ext>
            </a:extLst>
          </p:cNvPr>
          <p:cNvSpPr>
            <a:spLocks noGrp="1"/>
          </p:cNvSpPr>
          <p:nvPr>
            <p:ph type="sldNum" sz="quarter" idx="5"/>
          </p:nvPr>
        </p:nvSpPr>
        <p:spPr/>
        <p:txBody>
          <a:bodyPr/>
          <a:lstStyle/>
          <a:p>
            <a:fld id="{54D8AA1C-7BEB-4025-AFE5-588D514004B3}" type="slidenum">
              <a:rPr lang="en-US" smtClean="0"/>
              <a:t>10</a:t>
            </a:fld>
            <a:endParaRPr lang="en-US"/>
          </a:p>
        </p:txBody>
      </p:sp>
    </p:spTree>
    <p:extLst>
      <p:ext uri="{BB962C8B-B14F-4D97-AF65-F5344CB8AC3E}">
        <p14:creationId xmlns:p14="http://schemas.microsoft.com/office/powerpoint/2010/main" val="4119473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057864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0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8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810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p:spPr>
        <p:txBody>
          <a:body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p:spPr>
        <p:txBody>
          <a:body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363040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40" name="Date Placeholder 39">
            <a:extLst>
              <a:ext uri="{FF2B5EF4-FFF2-40B4-BE49-F238E27FC236}">
                <a16:creationId xmlns:a16="http://schemas.microsoft.com/office/drawing/2014/main" id="{A34B2215-DD56-E802-6FA0-948C644F9530}"/>
              </a:ext>
            </a:extLst>
          </p:cNvPr>
          <p:cNvSpPr>
            <a:spLocks noGrp="1"/>
          </p:cNvSpPr>
          <p:nvPr>
            <p:ph type="dt" sz="half" idx="26"/>
          </p:nvPr>
        </p:nvSpPr>
        <p:spPr/>
        <p:txBody>
          <a:bodyPr/>
          <a:lstStyle/>
          <a:p>
            <a:r>
              <a:rPr lang="en-US"/>
              <a:t>Microsoft confidential</a:t>
            </a:r>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42" name="Slide Number Placeholder 41">
            <a:extLst>
              <a:ext uri="{FF2B5EF4-FFF2-40B4-BE49-F238E27FC236}">
                <a16:creationId xmlns:a16="http://schemas.microsoft.com/office/drawing/2014/main" id="{B69F77EF-2D75-70DF-5795-706C6FF4A9D9}"/>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48009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 name="Rectangle 1">
            <a:extLst>
              <a:ext uri="{FF2B5EF4-FFF2-40B4-BE49-F238E27FC236}">
                <a16:creationId xmlns:a16="http://schemas.microsoft.com/office/drawing/2014/main" id="{0ACB6FC8-E82D-1634-359A-FA8922874A10}"/>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p:spPr>
        <p:txBody>
          <a:body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p:spPr>
        <p:txBody>
          <a:body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p:spPr>
        <p:txBody>
          <a:bodyPr/>
          <a:lstStyle/>
          <a:p>
            <a:endParaRPr lang="en-US"/>
          </a:p>
        </p:txBody>
      </p:sp>
      <p:sp>
        <p:nvSpPr>
          <p:cNvPr id="46" name="Date Placeholder 45">
            <a:extLst>
              <a:ext uri="{FF2B5EF4-FFF2-40B4-BE49-F238E27FC236}">
                <a16:creationId xmlns:a16="http://schemas.microsoft.com/office/drawing/2014/main" id="{A115C4E0-09A8-3A21-7D82-EF99557F1EB8}"/>
              </a:ext>
            </a:extLst>
          </p:cNvPr>
          <p:cNvSpPr>
            <a:spLocks noGrp="1"/>
          </p:cNvSpPr>
          <p:nvPr>
            <p:ph type="dt" sz="half" idx="60"/>
          </p:nvPr>
        </p:nvSpPr>
        <p:spPr/>
        <p:txBody>
          <a:bodyPr/>
          <a:lstStyle/>
          <a:p>
            <a:r>
              <a:rPr lang="en-US"/>
              <a:t>Microsoft confidential</a:t>
            </a:r>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48" name="Slide Number Placeholder 47">
            <a:extLst>
              <a:ext uri="{FF2B5EF4-FFF2-40B4-BE49-F238E27FC236}">
                <a16:creationId xmlns:a16="http://schemas.microsoft.com/office/drawing/2014/main" id="{81355B07-0383-5A1F-3CC6-B016568B52CE}"/>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93366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3" name="Date Placeholder 22">
            <a:extLst>
              <a:ext uri="{FF2B5EF4-FFF2-40B4-BE49-F238E27FC236}">
                <a16:creationId xmlns:a16="http://schemas.microsoft.com/office/drawing/2014/main" id="{44E90726-3954-16B6-2EC6-2A7B8F584BF0}"/>
              </a:ext>
            </a:extLst>
          </p:cNvPr>
          <p:cNvSpPr>
            <a:spLocks noGrp="1"/>
          </p:cNvSpPr>
          <p:nvPr>
            <p:ph type="dt" sz="half" idx="14"/>
          </p:nvPr>
        </p:nvSpPr>
        <p:spPr/>
        <p:txBody>
          <a:bodyPr/>
          <a:lstStyle/>
          <a:p>
            <a:r>
              <a:rPr lang="en-US"/>
              <a:t>Microsoft confidential</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r>
              <a:rPr lang="en-US"/>
              <a:t>Creating a scalable conversational UX</a:t>
            </a:r>
          </a:p>
        </p:txBody>
      </p:sp>
      <p:sp>
        <p:nvSpPr>
          <p:cNvPr id="25" name="Slide Number Placeholder 24">
            <a:extLst>
              <a:ext uri="{FF2B5EF4-FFF2-40B4-BE49-F238E27FC236}">
                <a16:creationId xmlns:a16="http://schemas.microsoft.com/office/drawing/2014/main" id="{95E44251-A653-1CB9-30C3-5E1AC3F0B236}"/>
              </a:ext>
            </a:extLst>
          </p:cNvPr>
          <p:cNvSpPr>
            <a:spLocks noGrp="1"/>
          </p:cNvSpPr>
          <p:nvPr>
            <p:ph type="sldNum" sz="quarter" idx="16"/>
          </p:nvPr>
        </p:nvSpPr>
        <p:spPr/>
        <p:txBody>
          <a:bodyPr/>
          <a:lstStyle/>
          <a:p>
            <a:fld id="{9406BE13-FF2C-3A41-A53B-D6BC2DDA0AE5}" type="slidenum">
              <a:rPr lang="en-US" smtClean="0"/>
              <a:pPr/>
              <a:t>‹#›</a:t>
            </a:fld>
            <a:endParaRPr lang="en-US"/>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p:spPr>
        <p:txBody>
          <a:bodyPr wrap="square" anchor="ctr">
            <a:noAutofit/>
          </a:bodyPr>
          <a:lstStyle>
            <a:lvl1pPr marL="0" indent="0" algn="ctr">
              <a:buNone/>
              <a:defRPr sz="1400">
                <a:latin typeface="+mj-lt"/>
              </a:defRPr>
            </a:lvl1pPr>
          </a:lstStyle>
          <a:p>
            <a:pPr lvl="0"/>
            <a:r>
              <a:rPr lang="en-US"/>
              <a:t>3</a:t>
            </a:r>
          </a:p>
        </p:txBody>
      </p:sp>
    </p:spTree>
    <p:extLst>
      <p:ext uri="{BB962C8B-B14F-4D97-AF65-F5344CB8AC3E}">
        <p14:creationId xmlns:p14="http://schemas.microsoft.com/office/powerpoint/2010/main" val="223251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2B2B8B82-ACE8-40A8-F324-9E8FE5A1AC8D}"/>
              </a:ext>
            </a:extLst>
          </p:cNvPr>
          <p:cNvSpPr>
            <a:spLocks noGrp="1"/>
          </p:cNvSpPr>
          <p:nvPr>
            <p:ph type="dt" sz="half" idx="14"/>
          </p:nvPr>
        </p:nvSpPr>
        <p:spPr/>
        <p:txBody>
          <a:bodyPr/>
          <a:lstStyle/>
          <a:p>
            <a:r>
              <a:rPr lang="en-US"/>
              <a:t>Microsoft confidential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8" name="Slide Number Placeholder 7">
            <a:extLst>
              <a:ext uri="{FF2B5EF4-FFF2-40B4-BE49-F238E27FC236}">
                <a16:creationId xmlns:a16="http://schemas.microsoft.com/office/drawing/2014/main" id="{8D46B276-67FF-A41C-092C-ED45935FFC2A}"/>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08166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5FED4EA-4A65-6278-4382-676D8E174288}"/>
              </a:ext>
            </a:extLst>
          </p:cNvPr>
          <p:cNvSpPr>
            <a:spLocks noGrp="1"/>
          </p:cNvSpPr>
          <p:nvPr>
            <p:ph type="dt" sz="half" idx="14"/>
          </p:nvPr>
        </p:nvSpPr>
        <p:spPr/>
        <p:txBody>
          <a:bodyPr/>
          <a:lstStyle/>
          <a:p>
            <a:r>
              <a:rPr lang="en-US"/>
              <a:t>Microsoft confidential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13" name="Slide Number Placeholder 12">
            <a:extLst>
              <a:ext uri="{FF2B5EF4-FFF2-40B4-BE49-F238E27FC236}">
                <a16:creationId xmlns:a16="http://schemas.microsoft.com/office/drawing/2014/main" id="{28E1D097-E1C7-4D5E-E3BA-42F0F2F058DE}"/>
              </a:ext>
            </a:extLst>
          </p:cNvPr>
          <p:cNvSpPr>
            <a:spLocks noGrp="1"/>
          </p:cNvSpPr>
          <p:nvPr>
            <p:ph type="sldNum" sz="quarter" idx="16"/>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91355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E9FEB"/>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p:spPr>
        <p:txBody>
          <a:body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AD9EEA"/>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p:spPr>
        <p:txBody>
          <a:body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9" name="Date Placeholder 18">
            <a:extLst>
              <a:ext uri="{FF2B5EF4-FFF2-40B4-BE49-F238E27FC236}">
                <a16:creationId xmlns:a16="http://schemas.microsoft.com/office/drawing/2014/main" id="{251AA8C3-F39A-94D4-CBF5-AECDEA12028C}"/>
              </a:ext>
            </a:extLst>
          </p:cNvPr>
          <p:cNvSpPr>
            <a:spLocks noGrp="1"/>
          </p:cNvSpPr>
          <p:nvPr>
            <p:ph type="dt" sz="half" idx="66"/>
          </p:nvPr>
        </p:nvSpPr>
        <p:spPr/>
        <p:txBody>
          <a:bodyPr/>
          <a:lstStyle/>
          <a:p>
            <a:r>
              <a:rPr lang="en-US"/>
              <a:t>Microsoft confidential</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1" name="Slide Number Placeholder 20">
            <a:extLst>
              <a:ext uri="{FF2B5EF4-FFF2-40B4-BE49-F238E27FC236}">
                <a16:creationId xmlns:a16="http://schemas.microsoft.com/office/drawing/2014/main" id="{8A898C96-994C-8E19-548D-6E03739928C7}"/>
              </a:ext>
            </a:extLst>
          </p:cNvPr>
          <p:cNvSpPr>
            <a:spLocks noGrp="1"/>
          </p:cNvSpPr>
          <p:nvPr>
            <p:ph type="sldNum" sz="quarter" idx="6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8997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77800" ty="190500" sx="100000" sy="100000" flip="none" algn="bl"/>
          </a:blipFill>
        </p:spPr>
        <p:txBody>
          <a:bodyPr>
            <a:normAutofit/>
          </a:bodyPr>
          <a:lstStyle>
            <a:lvl1pPr marL="0" indent="0">
              <a:buNone/>
              <a:defRPr sz="100">
                <a:noFill/>
              </a:defRPr>
            </a:lvl1pPr>
          </a:lstStyle>
          <a:p>
            <a:pPr lvl="0"/>
            <a:endParaRPr lang="en-US"/>
          </a:p>
        </p:txBody>
      </p:sp>
      <p:sp>
        <p:nvSpPr>
          <p:cNvPr id="28" name="Date Placeholder 27">
            <a:extLst>
              <a:ext uri="{FF2B5EF4-FFF2-40B4-BE49-F238E27FC236}">
                <a16:creationId xmlns:a16="http://schemas.microsoft.com/office/drawing/2014/main" id="{E638D9C1-5152-5F52-805D-D606C8B4A48E}"/>
              </a:ext>
            </a:extLst>
          </p:cNvPr>
          <p:cNvSpPr>
            <a:spLocks noGrp="1"/>
          </p:cNvSpPr>
          <p:nvPr>
            <p:ph type="dt" sz="half" idx="26"/>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35699041-328F-1780-D956-29E33CB57F7C}"/>
              </a:ext>
            </a:extLst>
          </p:cNvPr>
          <p:cNvSpPr>
            <a:spLocks noGrp="1"/>
          </p:cNvSpPr>
          <p:nvPr>
            <p:ph type="sldNum" sz="quarter" idx="28"/>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18845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91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8A2EA"/>
              </a:gs>
              <a:gs pos="100000">
                <a:srgbClr val="9FACED"/>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A8CE4"/>
              </a:gs>
              <a:gs pos="100000">
                <a:srgbClr val="B296E6"/>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AC95E3"/>
              </a:gs>
              <a:gs pos="100000">
                <a:srgbClr val="A9A2EB"/>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p:spPr>
        <p:txBody>
          <a:body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p:spPr>
        <p:txBody>
          <a:body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p:spPr>
        <p:txBody>
          <a:bodyPr/>
          <a:lstStyle/>
          <a:p>
            <a:endParaRPr lang="en-US"/>
          </a:p>
        </p:txBody>
      </p:sp>
      <p:sp>
        <p:nvSpPr>
          <p:cNvPr id="34" name="Date Placeholder 33">
            <a:extLst>
              <a:ext uri="{FF2B5EF4-FFF2-40B4-BE49-F238E27FC236}">
                <a16:creationId xmlns:a16="http://schemas.microsoft.com/office/drawing/2014/main" id="{B740A999-439F-2330-8368-51DAC8999F51}"/>
              </a:ext>
            </a:extLst>
          </p:cNvPr>
          <p:cNvSpPr>
            <a:spLocks noGrp="1"/>
          </p:cNvSpPr>
          <p:nvPr>
            <p:ph type="dt" sz="half" idx="60"/>
          </p:nvPr>
        </p:nvSpPr>
        <p:spPr/>
        <p:txBody>
          <a:bodyPr/>
          <a:lstStyle/>
          <a:p>
            <a:r>
              <a:rPr lang="en-US"/>
              <a:t>Microsoft confidential</a:t>
            </a:r>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36" name="Slide Number Placeholder 35">
            <a:extLst>
              <a:ext uri="{FF2B5EF4-FFF2-40B4-BE49-F238E27FC236}">
                <a16:creationId xmlns:a16="http://schemas.microsoft.com/office/drawing/2014/main" id="{DF91C99E-5BD5-1183-E5A4-724565240135}"/>
              </a:ext>
            </a:extLst>
          </p:cNvPr>
          <p:cNvSpPr>
            <a:spLocks noGrp="1"/>
          </p:cNvSpPr>
          <p:nvPr>
            <p:ph type="sldNum" sz="quarter" idx="6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754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4381500" y="0"/>
            <a:ext cx="781050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5067300" y="1085850"/>
            <a:ext cx="617219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Date Placeholder 27">
            <a:extLst>
              <a:ext uri="{FF2B5EF4-FFF2-40B4-BE49-F238E27FC236}">
                <a16:creationId xmlns:a16="http://schemas.microsoft.com/office/drawing/2014/main" id="{AC04BFB5-B21E-FB36-8F69-C8B5ECCFF32D}"/>
              </a:ext>
            </a:extLst>
          </p:cNvPr>
          <p:cNvSpPr>
            <a:spLocks noGrp="1"/>
          </p:cNvSpPr>
          <p:nvPr>
            <p:ph type="dt" sz="half" idx="10"/>
          </p:nvPr>
        </p:nvSpPr>
        <p:spPr/>
        <p:txBody>
          <a:bodyPr/>
          <a:lstStyle/>
          <a:p>
            <a:r>
              <a:rPr lang="en-US"/>
              <a:t>Microsoft confidential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30" name="Slide Number Placeholder 29">
            <a:extLst>
              <a:ext uri="{FF2B5EF4-FFF2-40B4-BE49-F238E27FC236}">
                <a16:creationId xmlns:a16="http://schemas.microsoft.com/office/drawing/2014/main" id="{83682194-0BAE-2337-E73E-B858952DB378}"/>
              </a:ext>
            </a:extLst>
          </p:cNvPr>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99123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4" name="Date Placeholder 13">
            <a:extLst>
              <a:ext uri="{FF2B5EF4-FFF2-40B4-BE49-F238E27FC236}">
                <a16:creationId xmlns:a16="http://schemas.microsoft.com/office/drawing/2014/main" id="{3174A77F-C0D1-8B49-6E03-45198C1F91AA}"/>
              </a:ext>
            </a:extLst>
          </p:cNvPr>
          <p:cNvSpPr>
            <a:spLocks noGrp="1"/>
          </p:cNvSpPr>
          <p:nvPr>
            <p:ph type="dt" sz="half" idx="16"/>
          </p:nvPr>
        </p:nvSpPr>
        <p:spPr/>
        <p:txBody>
          <a:bodyPr/>
          <a:lstStyle/>
          <a:p>
            <a:r>
              <a:rPr lang="en-US"/>
              <a:t>Microsoft confidential</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
        <p:nvSpPr>
          <p:cNvPr id="16" name="Slide Number Placeholder 15">
            <a:extLst>
              <a:ext uri="{FF2B5EF4-FFF2-40B4-BE49-F238E27FC236}">
                <a16:creationId xmlns:a16="http://schemas.microsoft.com/office/drawing/2014/main" id="{2F8B7D47-DBDE-7938-7BF3-99BBA52FC527}"/>
              </a:ext>
            </a:extLst>
          </p:cNvPr>
          <p:cNvSpPr>
            <a:spLocks noGrp="1"/>
          </p:cNvSpPr>
          <p:nvPr>
            <p:ph type="sldNum" sz="quarter" idx="1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03015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536118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3186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956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85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97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27608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00742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805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729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835623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713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19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24442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812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958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24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239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075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092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079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34016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78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835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807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1554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9520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715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306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4149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3262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629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418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3452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0334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611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8126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4510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0137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0571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24722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6695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308345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07973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87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996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552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494604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174224"/>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62928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122B-F4AC-856F-8049-81BBE5D75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827A72-F8A0-1536-BA61-D2BC165D2E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478AA-D50A-705E-44A3-D47E406D3D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9017A1B-D5AB-446F-A4A7-1467FAA9930F}" type="datetimeFigureOut">
              <a:rPr kumimoji="0" lang="en-US" sz="1800" b="0" i="0" u="none" strike="noStrike" kern="1200" cap="none" spc="0" normalizeH="0" baseline="0" noProof="0" smtClean="0">
                <a:ln>
                  <a:noFill/>
                </a:ln>
                <a:solidFill>
                  <a:srgbClr val="000000"/>
                </a:solidFill>
                <a:effectLst/>
                <a:uLnTx/>
                <a:uFillTx/>
                <a:latin typeface="Segoe Sans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4/7/2025</a:t>
            </a:fld>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 name="Footer Placeholder 4">
            <a:extLst>
              <a:ext uri="{FF2B5EF4-FFF2-40B4-BE49-F238E27FC236}">
                <a16:creationId xmlns:a16="http://schemas.microsoft.com/office/drawing/2014/main" id="{200E6CDF-5C38-3E3F-BC64-A875EC6A5D8B}"/>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Slide Number Placeholder 5">
            <a:extLst>
              <a:ext uri="{FF2B5EF4-FFF2-40B4-BE49-F238E27FC236}">
                <a16:creationId xmlns:a16="http://schemas.microsoft.com/office/drawing/2014/main" id="{9F59A239-1821-7F87-C329-F266AE42DC1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590F63-CAF7-43FE-8DCE-92CA696C909E}" type="slidenum">
              <a:rPr kumimoji="0" lang="en-US" sz="1800" b="0" i="0" u="none" strike="noStrike" kern="1200" cap="none" spc="0" normalizeH="0" baseline="0" noProof="0" smtClean="0">
                <a:ln>
                  <a:noFill/>
                </a:ln>
                <a:solidFill>
                  <a:srgbClr val="000000"/>
                </a:solidFill>
                <a:effectLst/>
                <a:uLnTx/>
                <a:uFillTx/>
                <a:latin typeface="Segoe Sans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282724390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7" name="Rectangle 6">
            <a:extLst>
              <a:ext uri="{FF2B5EF4-FFF2-40B4-BE49-F238E27FC236}">
                <a16:creationId xmlns:a16="http://schemas.microsoft.com/office/drawing/2014/main" id="{FEB446F8-E77E-AB11-A463-9A2E8C997456}"/>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6CD0E25-BEA9-CE21-28F0-05A0BDF5063E}"/>
              </a:ext>
            </a:extLst>
          </p:cNvPr>
          <p:cNvGrpSpPr/>
          <p:nvPr userDrawn="1"/>
        </p:nvGrpSpPr>
        <p:grpSpPr>
          <a:xfrm>
            <a:off x="7829514" y="228625"/>
            <a:ext cx="3592823" cy="3668906"/>
            <a:chOff x="7829514" y="228625"/>
            <a:chExt cx="3592823" cy="3668906"/>
          </a:xfrm>
        </p:grpSpPr>
        <p:sp>
          <p:nvSpPr>
            <p:cNvPr id="9" name="Oval 8">
              <a:extLst>
                <a:ext uri="{FF2B5EF4-FFF2-40B4-BE49-F238E27FC236}">
                  <a16:creationId xmlns:a16="http://schemas.microsoft.com/office/drawing/2014/main" id="{8E6D5A78-E1CC-A88F-247C-00791A28F2DB}"/>
                </a:ext>
              </a:extLst>
            </p:cNvPr>
            <p:cNvSpPr/>
            <p:nvPr userDrawn="1"/>
          </p:nvSpPr>
          <p:spPr>
            <a:xfrm>
              <a:off x="7829514" y="754528"/>
              <a:ext cx="3143004" cy="3143003"/>
            </a:xfrm>
            <a:prstGeom prst="ellipse">
              <a:avLst/>
            </a:pr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FDBB45F-B4FF-A83E-9E4A-3DC76D9424F7}"/>
                </a:ext>
              </a:extLst>
            </p:cNvPr>
            <p:cNvSpPr/>
            <p:nvPr userDrawn="1"/>
          </p:nvSpPr>
          <p:spPr>
            <a:xfrm>
              <a:off x="8279333" y="228625"/>
              <a:ext cx="3143004" cy="3143004"/>
            </a:xfrm>
            <a:prstGeom prst="ellipse">
              <a:avLst/>
            </a:prstGeom>
            <a:solidFill>
              <a:schemeClr val="tx1"/>
            </a:solidFill>
            <a:ln>
              <a:noFill/>
            </a:ln>
            <a:effectLst>
              <a:outerShdw blurRad="1270000" dist="1524000" dir="2700000" sx="50000" sy="50000" algn="tl" rotWithShape="0">
                <a:prstClr val="black">
                  <a:alpha val="20000"/>
                </a:prstClr>
              </a:outerShdw>
              <a:softEdge rad="1244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4B99A6B-1A88-CB88-2783-703339A31523}"/>
              </a:ext>
            </a:extLst>
          </p:cNvPr>
          <p:cNvGrpSpPr/>
          <p:nvPr userDrawn="1"/>
        </p:nvGrpSpPr>
        <p:grpSpPr>
          <a:xfrm>
            <a:off x="7067550" y="2548664"/>
            <a:ext cx="2553962" cy="2599877"/>
            <a:chOff x="7067550" y="2548664"/>
            <a:chExt cx="2553962" cy="2599877"/>
          </a:xfrm>
        </p:grpSpPr>
        <p:sp>
          <p:nvSpPr>
            <p:cNvPr id="12" name="Oval 11">
              <a:extLst>
                <a:ext uri="{FF2B5EF4-FFF2-40B4-BE49-F238E27FC236}">
                  <a16:creationId xmlns:a16="http://schemas.microsoft.com/office/drawing/2014/main" id="{A8E879A9-8D04-22EE-0E9F-96E0265FD504}"/>
                </a:ext>
              </a:extLst>
            </p:cNvPr>
            <p:cNvSpPr/>
            <p:nvPr userDrawn="1"/>
          </p:nvSpPr>
          <p:spPr>
            <a:xfrm>
              <a:off x="7067550" y="2983396"/>
              <a:ext cx="2165145" cy="216514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C096820-2BED-52A1-5BB8-BF7B537C0874}"/>
                </a:ext>
              </a:extLst>
            </p:cNvPr>
            <p:cNvSpPr/>
            <p:nvPr userDrawn="1"/>
          </p:nvSpPr>
          <p:spPr>
            <a:xfrm>
              <a:off x="7456366" y="2548664"/>
              <a:ext cx="2165146" cy="2165146"/>
            </a:xfrm>
            <a:prstGeom prst="ellipse">
              <a:avLst/>
            </a:prstGeom>
            <a:solidFill>
              <a:schemeClr val="tx1"/>
            </a:solidFill>
            <a:ln>
              <a:noFill/>
            </a:ln>
            <a:effectLst>
              <a:outerShdw blurRad="762000" dist="762000" dir="2700000" sx="50000" sy="50000" algn="tl" rotWithShape="0">
                <a:prstClr val="black">
                  <a:alpha val="20000"/>
                </a:prstClr>
              </a:outerShd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524CC41-16E4-975B-C7DB-0ACEAF06E939}"/>
              </a:ext>
            </a:extLst>
          </p:cNvPr>
          <p:cNvGrpSpPr/>
          <p:nvPr userDrawn="1"/>
        </p:nvGrpSpPr>
        <p:grpSpPr>
          <a:xfrm>
            <a:off x="8504047" y="4194596"/>
            <a:ext cx="1940818" cy="1977090"/>
            <a:chOff x="8504047" y="4194596"/>
            <a:chExt cx="1940818" cy="1977090"/>
          </a:xfrm>
        </p:grpSpPr>
        <p:sp>
          <p:nvSpPr>
            <p:cNvPr id="15" name="Oval 14">
              <a:extLst>
                <a:ext uri="{FF2B5EF4-FFF2-40B4-BE49-F238E27FC236}">
                  <a16:creationId xmlns:a16="http://schemas.microsoft.com/office/drawing/2014/main" id="{9CA856D7-2AA0-B577-D36F-DF21A9ED4429}"/>
                </a:ext>
              </a:extLst>
            </p:cNvPr>
            <p:cNvSpPr/>
            <p:nvPr userDrawn="1"/>
          </p:nvSpPr>
          <p:spPr>
            <a:xfrm>
              <a:off x="8504047" y="4495588"/>
              <a:ext cx="1676098" cy="1676098"/>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15F956-07FF-9E13-B2AF-1B57D47C2A23}"/>
                </a:ext>
              </a:extLst>
            </p:cNvPr>
            <p:cNvSpPr/>
            <p:nvPr userDrawn="1"/>
          </p:nvSpPr>
          <p:spPr>
            <a:xfrm>
              <a:off x="8768766" y="4194596"/>
              <a:ext cx="1676099" cy="1676099"/>
            </a:xfrm>
            <a:prstGeom prst="ellipse">
              <a:avLst/>
            </a:prstGeom>
            <a:solidFill>
              <a:schemeClr val="tx1"/>
            </a:solidFill>
            <a:ln>
              <a:noFill/>
            </a:ln>
            <a:effectLst>
              <a:outerShdw blurRad="635000" dist="635000" dir="2700000" sx="50000" sy="50000" algn="tl" rotWithShape="0">
                <a:prstClr val="black">
                  <a:alpha val="20000"/>
                </a:prstClr>
              </a:outerShdw>
              <a:softEdge rad="673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082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718670403"/>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8336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
        <p:nvSpPr>
          <p:cNvPr id="7" name="Rectangle 6">
            <a:extLst>
              <a:ext uri="{FF2B5EF4-FFF2-40B4-BE49-F238E27FC236}">
                <a16:creationId xmlns:a16="http://schemas.microsoft.com/office/drawing/2014/main" id="{9D1804A2-00CF-20DC-659C-78077BE4D6F0}"/>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23">
            <a:extLst>
              <a:ext uri="{FF2B5EF4-FFF2-40B4-BE49-F238E27FC236}">
                <a16:creationId xmlns:a16="http://schemas.microsoft.com/office/drawing/2014/main" id="{7959DB14-052C-B8CB-B63D-E99138DF4D98}"/>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E62C35A7-3432-0E2E-9D56-AEEEBFF50322}"/>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47C0749-4A9C-5E82-82F3-E178461CCF37}"/>
              </a:ext>
            </a:extLst>
          </p:cNvPr>
          <p:cNvGrpSpPr/>
          <p:nvPr userDrawn="1"/>
        </p:nvGrpSpPr>
        <p:grpSpPr>
          <a:xfrm>
            <a:off x="1226205" y="58957"/>
            <a:ext cx="2239180" cy="2256419"/>
            <a:chOff x="2823900" y="852304"/>
            <a:chExt cx="2239180" cy="2256419"/>
          </a:xfrm>
        </p:grpSpPr>
        <p:sp>
          <p:nvSpPr>
            <p:cNvPr id="11" name="Oval 10">
              <a:extLst>
                <a:ext uri="{FF2B5EF4-FFF2-40B4-BE49-F238E27FC236}">
                  <a16:creationId xmlns:a16="http://schemas.microsoft.com/office/drawing/2014/main" id="{730EB4A3-C4FA-1237-67DF-9E3FBFFCF360}"/>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D6EA326-A5C6-83E4-7255-E6BF72F1CA61}"/>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E506BF5F-FDFE-C616-52B2-17129565B586}"/>
              </a:ext>
            </a:extLst>
          </p:cNvPr>
          <p:cNvGrpSpPr/>
          <p:nvPr userDrawn="1"/>
        </p:nvGrpSpPr>
        <p:grpSpPr>
          <a:xfrm>
            <a:off x="3172224" y="2086390"/>
            <a:ext cx="1342651" cy="1319453"/>
            <a:chOff x="6012594" y="331343"/>
            <a:chExt cx="1710047" cy="1680501"/>
          </a:xfrm>
        </p:grpSpPr>
        <p:sp>
          <p:nvSpPr>
            <p:cNvPr id="14" name="Oval 13">
              <a:extLst>
                <a:ext uri="{FF2B5EF4-FFF2-40B4-BE49-F238E27FC236}">
                  <a16:creationId xmlns:a16="http://schemas.microsoft.com/office/drawing/2014/main" id="{16CAD908-ADFC-E0FB-A645-067ABAF0AFF5}"/>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61F9BA8-1C7E-980D-EA70-1D513A2D019D}"/>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185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Microsoft confidential</a:t>
            </a:r>
          </a:p>
        </p:txBody>
      </p:sp>
      <p:sp>
        <p:nvSpPr>
          <p:cNvPr id="6" name="Footer Placeholder 5"/>
          <p:cNvSpPr>
            <a:spLocks noGrp="1"/>
          </p:cNvSpPr>
          <p:nvPr>
            <p:ph type="ftr" sz="quarter" idx="11"/>
          </p:nvPr>
        </p:nvSpPr>
        <p:spPr/>
        <p:txBody>
          <a:bodyPr/>
          <a:lstStyle/>
          <a:p>
            <a:r>
              <a:rPr lang="en-US"/>
              <a:t>Creating a scalable conversational UX</a:t>
            </a:r>
          </a:p>
        </p:txBody>
      </p:sp>
      <p:sp>
        <p:nvSpPr>
          <p:cNvPr id="7" name="Slide Number Placeholder 6"/>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884516797"/>
      </p:ext>
    </p:extLst>
  </p:cSld>
  <p:clrMapOvr>
    <a:masterClrMapping/>
  </p:clrMapOvr>
  <p:hf hdr="0" ftr="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Microsoft confidential</a:t>
            </a:r>
          </a:p>
        </p:txBody>
      </p:sp>
      <p:sp>
        <p:nvSpPr>
          <p:cNvPr id="8" name="Footer Placeholder 7"/>
          <p:cNvSpPr>
            <a:spLocks noGrp="1"/>
          </p:cNvSpPr>
          <p:nvPr>
            <p:ph type="ftr" sz="quarter" idx="11"/>
          </p:nvPr>
        </p:nvSpPr>
        <p:spPr/>
        <p:txBody>
          <a:bodyPr/>
          <a:lstStyle/>
          <a:p>
            <a:r>
              <a:rPr lang="en-US"/>
              <a:t>Creating a scalable conversational UX</a:t>
            </a:r>
          </a:p>
        </p:txBody>
      </p:sp>
      <p:sp>
        <p:nvSpPr>
          <p:cNvPr id="9" name="Slide Number Placeholder 8"/>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848226462"/>
      </p:ext>
    </p:extLst>
  </p:cSld>
  <p:clrMapOvr>
    <a:masterClrMapping/>
  </p:clrMapOvr>
  <p:hf hdr="0" ftr="0"/>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Microsoft confidential</a:t>
            </a:r>
          </a:p>
        </p:txBody>
      </p:sp>
      <p:sp>
        <p:nvSpPr>
          <p:cNvPr id="4" name="Footer Placeholder 3"/>
          <p:cNvSpPr>
            <a:spLocks noGrp="1"/>
          </p:cNvSpPr>
          <p:nvPr>
            <p:ph type="ftr" sz="quarter" idx="11"/>
          </p:nvPr>
        </p:nvSpPr>
        <p:spPr/>
        <p:txBody>
          <a:bodyPr/>
          <a:lstStyle/>
          <a:p>
            <a:r>
              <a:rPr lang="en-US"/>
              <a:t>Creating a scalable conversational UX</a:t>
            </a:r>
          </a:p>
        </p:txBody>
      </p:sp>
      <p:sp>
        <p:nvSpPr>
          <p:cNvPr id="5" name="Slide Number Placeholder 4"/>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027926451"/>
      </p:ext>
    </p:extLst>
  </p:cSld>
  <p:clrMapOvr>
    <a:masterClrMapping/>
  </p:clrMapOvr>
  <p:hf hdr="0" ftr="0"/>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Microsoft confidential</a:t>
            </a:r>
          </a:p>
        </p:txBody>
      </p:sp>
      <p:sp>
        <p:nvSpPr>
          <p:cNvPr id="3" name="Footer Placeholder 2"/>
          <p:cNvSpPr>
            <a:spLocks noGrp="1"/>
          </p:cNvSpPr>
          <p:nvPr>
            <p:ph type="ftr" sz="quarter" idx="11"/>
          </p:nvPr>
        </p:nvSpPr>
        <p:spPr/>
        <p:txBody>
          <a:bodyPr/>
          <a:lstStyle/>
          <a:p>
            <a:r>
              <a:rPr lang="en-US"/>
              <a:t>Creating a scalable conversational UX</a:t>
            </a:r>
          </a:p>
        </p:txBody>
      </p:sp>
      <p:sp>
        <p:nvSpPr>
          <p:cNvPr id="4" name="Slide Number Placeholder 3"/>
          <p:cNvSpPr>
            <a:spLocks noGrp="1"/>
          </p:cNvSpPr>
          <p:nvPr>
            <p:ph type="sldNum" sz="quarter" idx="12"/>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180706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Microsoft confidential</a:t>
            </a:r>
          </a:p>
        </p:txBody>
      </p:sp>
      <p:sp>
        <p:nvSpPr>
          <p:cNvPr id="6" name="Footer Placeholder 5"/>
          <p:cNvSpPr>
            <a:spLocks noGrp="1"/>
          </p:cNvSpPr>
          <p:nvPr>
            <p:ph type="ftr" sz="quarter" idx="11"/>
          </p:nvPr>
        </p:nvSpPr>
        <p:spPr/>
        <p:txBody>
          <a:bodyPr/>
          <a:lstStyle/>
          <a:p>
            <a:r>
              <a:rPr lang="en-US"/>
              <a:t>Creating a scalable conversational UX</a:t>
            </a:r>
          </a:p>
        </p:txBody>
      </p:sp>
      <p:sp>
        <p:nvSpPr>
          <p:cNvPr id="7" name="Slide Number Placeholder 6"/>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942726564"/>
      </p:ext>
    </p:extLst>
  </p:cSld>
  <p:clrMapOvr>
    <a:masterClrMapping/>
  </p:clrMapOvr>
  <p:hf hdr="0" ftr="0"/>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r>
              <a:rPr lang="en-US"/>
              <a:t>Microsoft confidential</a:t>
            </a:r>
          </a:p>
        </p:txBody>
      </p:sp>
      <p:sp>
        <p:nvSpPr>
          <p:cNvPr id="6" name="Footer Placeholder 5"/>
          <p:cNvSpPr>
            <a:spLocks noGrp="1"/>
          </p:cNvSpPr>
          <p:nvPr>
            <p:ph type="ftr" sz="quarter" idx="11"/>
          </p:nvPr>
        </p:nvSpPr>
        <p:spPr>
          <a:xfrm>
            <a:off x="1141412" y="5883275"/>
            <a:ext cx="5105400" cy="365125"/>
          </a:xfrm>
        </p:spPr>
        <p:txBody>
          <a:bodyPr/>
          <a:lstStyle/>
          <a:p>
            <a:r>
              <a:rPr lang="en-US"/>
              <a:t>Creating a scalable conversational UX</a:t>
            </a:r>
          </a:p>
        </p:txBody>
      </p:sp>
      <p:sp>
        <p:nvSpPr>
          <p:cNvPr id="7" name="Slide Number Placeholder 6"/>
          <p:cNvSpPr>
            <a:spLocks noGrp="1"/>
          </p:cNvSpPr>
          <p:nvPr>
            <p:ph type="sldNum" sz="quarter" idx="12"/>
          </p:nvPr>
        </p:nvSpPr>
        <p:spPr>
          <a:xfrm>
            <a:off x="10742612" y="5883275"/>
            <a:ext cx="322567" cy="365125"/>
          </a:xfrm>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543752275"/>
      </p:ext>
    </p:extLst>
  </p:cSld>
  <p:clrMapOvr>
    <a:masterClrMapping/>
  </p:clrMapOvr>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Microsoft confidential</a:t>
            </a:r>
          </a:p>
        </p:txBody>
      </p:sp>
      <p:sp>
        <p:nvSpPr>
          <p:cNvPr id="6" name="Footer Placeholder 5"/>
          <p:cNvSpPr>
            <a:spLocks noGrp="1"/>
          </p:cNvSpPr>
          <p:nvPr>
            <p:ph type="ftr" sz="quarter" idx="11"/>
          </p:nvPr>
        </p:nvSpPr>
        <p:spPr/>
        <p:txBody>
          <a:bodyPr/>
          <a:lstStyle/>
          <a:p>
            <a:r>
              <a:rPr lang="en-US"/>
              <a:t>Creating a scalable conversational UX</a:t>
            </a:r>
          </a:p>
        </p:txBody>
      </p:sp>
      <p:sp>
        <p:nvSpPr>
          <p:cNvPr id="7" name="Slide Number Placeholder 6"/>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266183364"/>
      </p:ext>
    </p:extLst>
  </p:cSld>
  <p:clrMapOvr>
    <a:masterClrMapping/>
  </p:clrMapOvr>
  <p:hf hdr="0" ft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892108271"/>
      </p:ext>
    </p:extLst>
  </p:cSld>
  <p:clrMapOvr>
    <a:masterClrMapping/>
  </p:clrMapOvr>
  <p:hf hdr="0" ftr="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1918097279"/>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747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717389966"/>
      </p:ext>
    </p:extLst>
  </p:cSld>
  <p:clrMapOvr>
    <a:masterClrMapping/>
  </p:clrMapOvr>
  <p:hf hdr="0" ftr="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842472273"/>
      </p:ext>
    </p:extLst>
  </p:cSld>
  <p:clrMapOvr>
    <a:masterClrMapping/>
  </p:clrMapOvr>
  <p:hf hdr="0" ft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211989433"/>
      </p:ext>
    </p:extLst>
  </p:cSld>
  <p:clrMapOvr>
    <a:masterClrMapping/>
  </p:clrMapOvr>
  <p:hf hdr="0" ftr="0"/>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245830507"/>
      </p:ext>
    </p:extLst>
  </p:cSld>
  <p:clrMapOvr>
    <a:masterClrMapping/>
  </p:clrMapOvr>
  <p:hf hdr="0" ftr="0"/>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Microsoft confidential</a:t>
            </a:r>
          </a:p>
        </p:txBody>
      </p:sp>
      <p:sp>
        <p:nvSpPr>
          <p:cNvPr id="5" name="Footer Placeholder 4"/>
          <p:cNvSpPr>
            <a:spLocks noGrp="1"/>
          </p:cNvSpPr>
          <p:nvPr>
            <p:ph type="ftr" sz="quarter" idx="11"/>
          </p:nvPr>
        </p:nvSpPr>
        <p:spPr/>
        <p:txBody>
          <a:bodyPr/>
          <a:lstStyle/>
          <a:p>
            <a:r>
              <a:rPr lang="en-US"/>
              <a:t>Creating a scalable conversational UX</a:t>
            </a:r>
          </a:p>
        </p:txBody>
      </p:sp>
      <p:sp>
        <p:nvSpPr>
          <p:cNvPr id="6" name="Slide Number Placeholder 5"/>
          <p:cNvSpPr>
            <a:spLocks noGrp="1"/>
          </p:cNvSpPr>
          <p:nvPr>
            <p:ph type="sldNum" sz="quarter" idx="12"/>
          </p:nvPr>
        </p:nvSpPr>
        <p:spPr/>
        <p:txBody>
          <a:bodyPr/>
          <a:lstStyle/>
          <a:p>
            <a:fld id="{9406BE13-FF2C-3A41-A53B-D6BC2DDA0AE5}" type="slidenum">
              <a:rPr lang="en-US" smtClean="0"/>
              <a:pPr/>
              <a:t>‹#›</a:t>
            </a:fld>
            <a:endParaRPr lang="en-US"/>
          </a:p>
        </p:txBody>
      </p:sp>
    </p:spTree>
    <p:extLst>
      <p:ext uri="{BB962C8B-B14F-4D97-AF65-F5344CB8AC3E}">
        <p14:creationId xmlns:p14="http://schemas.microsoft.com/office/powerpoint/2010/main" val="3571946466"/>
      </p:ext>
    </p:extLst>
  </p:cSld>
  <p:clrMapOvr>
    <a:masterClrMapping/>
  </p:clrMapOvr>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89041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C03F73-285B-F771-6FC6-073CA85975B7}"/>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grpSp>
        <p:nvGrpSpPr>
          <p:cNvPr id="32" name="Group 31">
            <a:extLst>
              <a:ext uri="{FF2B5EF4-FFF2-40B4-BE49-F238E27FC236}">
                <a16:creationId xmlns:a16="http://schemas.microsoft.com/office/drawing/2014/main" id="{726692F3-581F-7761-838F-791B302346BB}"/>
              </a:ext>
            </a:extLst>
          </p:cNvPr>
          <p:cNvGrpSpPr/>
          <p:nvPr userDrawn="1"/>
        </p:nvGrpSpPr>
        <p:grpSpPr>
          <a:xfrm>
            <a:off x="7829514" y="228625"/>
            <a:ext cx="3592823" cy="3668906"/>
            <a:chOff x="7829514" y="228625"/>
            <a:chExt cx="3592823" cy="3668906"/>
          </a:xfrm>
        </p:grpSpPr>
        <p:sp>
          <p:nvSpPr>
            <p:cNvPr id="15" name="Oval 14">
              <a:extLst>
                <a:ext uri="{FF2B5EF4-FFF2-40B4-BE49-F238E27FC236}">
                  <a16:creationId xmlns:a16="http://schemas.microsoft.com/office/drawing/2014/main" id="{706E0AD1-B956-A690-F945-1560CF66D862}"/>
                </a:ext>
              </a:extLst>
            </p:cNvPr>
            <p:cNvSpPr/>
            <p:nvPr userDrawn="1"/>
          </p:nvSpPr>
          <p:spPr>
            <a:xfrm>
              <a:off x="7829514" y="754528"/>
              <a:ext cx="3143004" cy="3143003"/>
            </a:xfrm>
            <a:prstGeom prst="ellipse">
              <a:avLst/>
            </a:pr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89C3030-8F06-5190-4428-9F5A7125731C}"/>
                </a:ext>
              </a:extLst>
            </p:cNvPr>
            <p:cNvSpPr/>
            <p:nvPr userDrawn="1"/>
          </p:nvSpPr>
          <p:spPr>
            <a:xfrm>
              <a:off x="8279333" y="228625"/>
              <a:ext cx="3143004" cy="3143004"/>
            </a:xfrm>
            <a:prstGeom prst="ellipse">
              <a:avLst/>
            </a:prstGeom>
            <a:solidFill>
              <a:schemeClr val="tx1"/>
            </a:solidFill>
            <a:ln>
              <a:noFill/>
            </a:ln>
            <a:effectLst>
              <a:outerShdw blurRad="1270000" dist="1524000" dir="2700000" sx="50000" sy="50000" algn="tl" rotWithShape="0">
                <a:prstClr val="black">
                  <a:alpha val="20000"/>
                </a:prstClr>
              </a:outerShdw>
              <a:softEdge rad="1244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516F778-E08B-7CDE-9015-18B87EA22F4A}"/>
              </a:ext>
            </a:extLst>
          </p:cNvPr>
          <p:cNvGrpSpPr/>
          <p:nvPr userDrawn="1"/>
        </p:nvGrpSpPr>
        <p:grpSpPr>
          <a:xfrm>
            <a:off x="7067550" y="2548664"/>
            <a:ext cx="2553962" cy="2599877"/>
            <a:chOff x="7067550" y="2548664"/>
            <a:chExt cx="2553962" cy="2599877"/>
          </a:xfrm>
        </p:grpSpPr>
        <p:sp>
          <p:nvSpPr>
            <p:cNvPr id="16" name="Oval 15">
              <a:extLst>
                <a:ext uri="{FF2B5EF4-FFF2-40B4-BE49-F238E27FC236}">
                  <a16:creationId xmlns:a16="http://schemas.microsoft.com/office/drawing/2014/main" id="{C61ACE6F-6549-BAB6-EEAA-D0B948173665}"/>
                </a:ext>
              </a:extLst>
            </p:cNvPr>
            <p:cNvSpPr/>
            <p:nvPr userDrawn="1"/>
          </p:nvSpPr>
          <p:spPr>
            <a:xfrm>
              <a:off x="7067550" y="2983396"/>
              <a:ext cx="2165145" cy="216514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AC46153-65A6-E097-D197-87C219146B7E}"/>
                </a:ext>
              </a:extLst>
            </p:cNvPr>
            <p:cNvSpPr/>
            <p:nvPr userDrawn="1"/>
          </p:nvSpPr>
          <p:spPr>
            <a:xfrm>
              <a:off x="7456366" y="2548664"/>
              <a:ext cx="2165146" cy="2165146"/>
            </a:xfrm>
            <a:prstGeom prst="ellipse">
              <a:avLst/>
            </a:prstGeom>
            <a:solidFill>
              <a:schemeClr val="tx1"/>
            </a:solidFill>
            <a:ln>
              <a:noFill/>
            </a:ln>
            <a:effectLst>
              <a:outerShdw blurRad="762000" dist="762000" dir="2700000" sx="50000" sy="50000" algn="tl" rotWithShape="0">
                <a:prstClr val="black">
                  <a:alpha val="20000"/>
                </a:prstClr>
              </a:outerShd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4446247-CE39-4AF7-333C-774078F23F21}"/>
              </a:ext>
            </a:extLst>
          </p:cNvPr>
          <p:cNvGrpSpPr/>
          <p:nvPr userDrawn="1"/>
        </p:nvGrpSpPr>
        <p:grpSpPr>
          <a:xfrm>
            <a:off x="8504047" y="4194596"/>
            <a:ext cx="1940818" cy="1977090"/>
            <a:chOff x="8504047" y="4194596"/>
            <a:chExt cx="1940818" cy="1977090"/>
          </a:xfrm>
        </p:grpSpPr>
        <p:sp>
          <p:nvSpPr>
            <p:cNvPr id="17" name="Oval 16">
              <a:extLst>
                <a:ext uri="{FF2B5EF4-FFF2-40B4-BE49-F238E27FC236}">
                  <a16:creationId xmlns:a16="http://schemas.microsoft.com/office/drawing/2014/main" id="{9FA95826-1129-FF05-6F9A-86B24D28EF68}"/>
                </a:ext>
              </a:extLst>
            </p:cNvPr>
            <p:cNvSpPr/>
            <p:nvPr userDrawn="1"/>
          </p:nvSpPr>
          <p:spPr>
            <a:xfrm>
              <a:off x="8504047" y="4495588"/>
              <a:ext cx="1676098" cy="1676098"/>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7E20384-0897-A6F2-A250-82CD7FDD1C6F}"/>
                </a:ext>
              </a:extLst>
            </p:cNvPr>
            <p:cNvSpPr/>
            <p:nvPr userDrawn="1"/>
          </p:nvSpPr>
          <p:spPr>
            <a:xfrm>
              <a:off x="8768766" y="4194596"/>
              <a:ext cx="1676099" cy="1676099"/>
            </a:xfrm>
            <a:prstGeom prst="ellipse">
              <a:avLst/>
            </a:prstGeom>
            <a:solidFill>
              <a:schemeClr val="tx1"/>
            </a:solidFill>
            <a:ln>
              <a:noFill/>
            </a:ln>
            <a:effectLst>
              <a:outerShdw blurRad="635000" dist="635000" dir="2700000" sx="50000" sy="50000" algn="tl" rotWithShape="0">
                <a:prstClr val="black">
                  <a:alpha val="20000"/>
                </a:prstClr>
              </a:outerShdw>
              <a:softEdge rad="673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83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tx2"/>
                  </a:gs>
                  <a:gs pos="98000">
                    <a:srgbClr val="E9F6FD"/>
                  </a:gs>
                </a:gsLst>
                <a:lin ang="5400000" scaled="0"/>
              </a:gradFill>
            </a:endParaRPr>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723900" y="3086100"/>
            <a:ext cx="2508700" cy="83099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a:ln>
                  <a:noFill/>
                </a:ln>
                <a:solidFill>
                  <a:schemeClr val="tx2"/>
                </a:solidFill>
                <a:effectLst/>
                <a:uLnTx/>
                <a:uFillTx/>
                <a:latin typeface="+mj-lt"/>
                <a:cs typeface="Segoe UI" panose="020B0502040204020203" pitchFamily="34" charset="0"/>
              </a:rPr>
              <a:t>Agenda</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gradFill>
            <a:gsLst>
              <a:gs pos="77000">
                <a:srgbClr val="AFD1F6">
                  <a:lumMod val="75000"/>
                  <a:lumOff val="25000"/>
                  <a:alpha val="99000"/>
                </a:srgbClr>
              </a:gs>
              <a:gs pos="0">
                <a:schemeClr val="accent1">
                  <a:lumMod val="54150"/>
                  <a:lumOff val="45850"/>
                  <a:alpha val="99000"/>
                </a:schemeClr>
              </a:gs>
            </a:gsLst>
            <a:lin ang="6600000" scaled="0"/>
          </a:gra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3783826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7589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IG Idea">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4608"/>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931914"/>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3082005"/>
            <a:ext cx="10744200" cy="664797"/>
          </a:xfrm>
        </p:spPr>
        <p:txBody>
          <a:bodyPr lIns="0" tIns="0" rIns="0" bIns="0" anchor="b">
            <a:spAutoFit/>
          </a:bodyPr>
          <a:lstStyle>
            <a:lvl1pPr algn="ctr">
              <a:defRPr sz="4800"/>
            </a:lvl1pPr>
          </a:lstStyle>
          <a:p>
            <a:r>
              <a:rPr lang="en-US"/>
              <a:t>What is your big idea?</a:t>
            </a:r>
          </a:p>
        </p:txBody>
      </p:sp>
      <p:grpSp>
        <p:nvGrpSpPr>
          <p:cNvPr id="6" name="Group 5">
            <a:extLst>
              <a:ext uri="{FF2B5EF4-FFF2-40B4-BE49-F238E27FC236}">
                <a16:creationId xmlns:a16="http://schemas.microsoft.com/office/drawing/2014/main" id="{21099D25-D698-CC13-E6AE-5E51CA267593}"/>
              </a:ext>
            </a:extLst>
          </p:cNvPr>
          <p:cNvGrpSpPr/>
          <p:nvPr userDrawn="1"/>
        </p:nvGrpSpPr>
        <p:grpSpPr>
          <a:xfrm>
            <a:off x="9870182" y="4316986"/>
            <a:ext cx="1940818" cy="1977090"/>
            <a:chOff x="8504047" y="4194596"/>
            <a:chExt cx="1940818" cy="1977090"/>
          </a:xfrm>
        </p:grpSpPr>
        <p:sp>
          <p:nvSpPr>
            <p:cNvPr id="8" name="Oval 7">
              <a:extLst>
                <a:ext uri="{FF2B5EF4-FFF2-40B4-BE49-F238E27FC236}">
                  <a16:creationId xmlns:a16="http://schemas.microsoft.com/office/drawing/2014/main" id="{1B297246-D2B5-FB81-8927-2168B9B46D23}"/>
                </a:ext>
              </a:extLst>
            </p:cNvPr>
            <p:cNvSpPr/>
            <p:nvPr userDrawn="1"/>
          </p:nvSpPr>
          <p:spPr>
            <a:xfrm>
              <a:off x="8504047" y="4495588"/>
              <a:ext cx="1676098" cy="1676098"/>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D62A3D-E5C2-621C-3D25-6D3B5AC791A6}"/>
                </a:ext>
              </a:extLst>
            </p:cNvPr>
            <p:cNvSpPr/>
            <p:nvPr userDrawn="1"/>
          </p:nvSpPr>
          <p:spPr>
            <a:xfrm>
              <a:off x="8768766" y="4194596"/>
              <a:ext cx="1676099" cy="1676099"/>
            </a:xfrm>
            <a:prstGeom prst="ellipse">
              <a:avLst/>
            </a:prstGeom>
            <a:solidFill>
              <a:schemeClr val="tx1"/>
            </a:solidFill>
            <a:ln>
              <a:noFill/>
            </a:ln>
            <a:effectLst>
              <a:outerShdw blurRad="635000" dist="635000" dir="2700000" sx="50000" sy="50000" algn="tl" rotWithShape="0">
                <a:prstClr val="black">
                  <a:alpha val="20000"/>
                </a:prstClr>
              </a:outerShdw>
              <a:softEdge rad="673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reeform 32">
            <a:extLst>
              <a:ext uri="{FF2B5EF4-FFF2-40B4-BE49-F238E27FC236}">
                <a16:creationId xmlns:a16="http://schemas.microsoft.com/office/drawing/2014/main" id="{03B77BB3-1F32-6349-4091-7B5EE3BDBFE7}"/>
              </a:ext>
            </a:extLst>
          </p:cNvPr>
          <p:cNvSpPr/>
          <p:nvPr userDrawn="1"/>
        </p:nvSpPr>
        <p:spPr>
          <a:xfrm>
            <a:off x="8171188" y="5525071"/>
            <a:ext cx="2601190" cy="1341685"/>
          </a:xfrm>
          <a:custGeom>
            <a:avLst/>
            <a:gdLst>
              <a:gd name="connsiteX0" fmla="*/ 1300595 w 2601190"/>
              <a:gd name="connsiteY0" fmla="*/ 0 h 1341685"/>
              <a:gd name="connsiteX1" fmla="*/ 2601190 w 2601190"/>
              <a:gd name="connsiteY1" fmla="*/ 1300595 h 1341685"/>
              <a:gd name="connsiteX2" fmla="*/ 2599115 w 2601190"/>
              <a:gd name="connsiteY2" fmla="*/ 1341685 h 1341685"/>
              <a:gd name="connsiteX3" fmla="*/ 2075 w 2601190"/>
              <a:gd name="connsiteY3" fmla="*/ 1341685 h 1341685"/>
              <a:gd name="connsiteX4" fmla="*/ 0 w 2601190"/>
              <a:gd name="connsiteY4" fmla="*/ 1300595 h 1341685"/>
              <a:gd name="connsiteX5" fmla="*/ 1300595 w 2601190"/>
              <a:gd name="connsiteY5" fmla="*/ 0 h 134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1190" h="1341685">
                <a:moveTo>
                  <a:pt x="1300595" y="0"/>
                </a:moveTo>
                <a:cubicBezTo>
                  <a:pt x="2018894" y="0"/>
                  <a:pt x="2601190" y="582296"/>
                  <a:pt x="2601190" y="1300595"/>
                </a:cubicBezTo>
                <a:lnTo>
                  <a:pt x="2599115" y="1341685"/>
                </a:lnTo>
                <a:lnTo>
                  <a:pt x="2075" y="1341685"/>
                </a:lnTo>
                <a:lnTo>
                  <a:pt x="0" y="1300595"/>
                </a:lnTo>
                <a:cubicBezTo>
                  <a:pt x="0" y="582296"/>
                  <a:pt x="582296" y="0"/>
                  <a:pt x="1300595" y="0"/>
                </a:cubicBezTo>
                <a:close/>
              </a:path>
            </a:pathLst>
          </a:cu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7F34B5A4-7903-D3C0-4D15-E81C7DFF7748}"/>
              </a:ext>
            </a:extLst>
          </p:cNvPr>
          <p:cNvSpPr/>
          <p:nvPr userDrawn="1"/>
        </p:nvSpPr>
        <p:spPr>
          <a:xfrm>
            <a:off x="8638308" y="5002786"/>
            <a:ext cx="2601192" cy="1885950"/>
          </a:xfrm>
          <a:custGeom>
            <a:avLst/>
            <a:gdLst>
              <a:gd name="connsiteX0" fmla="*/ 1300596 w 2601192"/>
              <a:gd name="connsiteY0" fmla="*/ 0 h 1885950"/>
              <a:gd name="connsiteX1" fmla="*/ 2601192 w 2601192"/>
              <a:gd name="connsiteY1" fmla="*/ 1300596 h 1885950"/>
              <a:gd name="connsiteX2" fmla="*/ 2498985 w 2601192"/>
              <a:gd name="connsiteY2" fmla="*/ 1806847 h 1885950"/>
              <a:gd name="connsiteX3" fmla="*/ 2460879 w 2601192"/>
              <a:gd name="connsiteY3" fmla="*/ 1885950 h 1885950"/>
              <a:gd name="connsiteX4" fmla="*/ 140314 w 2601192"/>
              <a:gd name="connsiteY4" fmla="*/ 1885950 h 1885950"/>
              <a:gd name="connsiteX5" fmla="*/ 102207 w 2601192"/>
              <a:gd name="connsiteY5" fmla="*/ 1806847 h 1885950"/>
              <a:gd name="connsiteX6" fmla="*/ 0 w 2601192"/>
              <a:gd name="connsiteY6" fmla="*/ 1300596 h 1885950"/>
              <a:gd name="connsiteX7" fmla="*/ 1300596 w 2601192"/>
              <a:gd name="connsiteY7" fmla="*/ 0 h 188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1192" h="1885950">
                <a:moveTo>
                  <a:pt x="1300596" y="0"/>
                </a:moveTo>
                <a:cubicBezTo>
                  <a:pt x="2018895" y="0"/>
                  <a:pt x="2601192" y="582297"/>
                  <a:pt x="2601192" y="1300596"/>
                </a:cubicBezTo>
                <a:cubicBezTo>
                  <a:pt x="2601192" y="1480171"/>
                  <a:pt x="2564798" y="1651246"/>
                  <a:pt x="2498985" y="1806847"/>
                </a:cubicBezTo>
                <a:lnTo>
                  <a:pt x="2460879" y="1885950"/>
                </a:lnTo>
                <a:lnTo>
                  <a:pt x="140314" y="1885950"/>
                </a:lnTo>
                <a:lnTo>
                  <a:pt x="102207" y="1806847"/>
                </a:lnTo>
                <a:cubicBezTo>
                  <a:pt x="36394" y="1651246"/>
                  <a:pt x="0" y="1480171"/>
                  <a:pt x="0" y="1300596"/>
                </a:cubicBezTo>
                <a:cubicBezTo>
                  <a:pt x="0" y="582297"/>
                  <a:pt x="582297" y="0"/>
                  <a:pt x="1300596" y="0"/>
                </a:cubicBezTo>
                <a:close/>
              </a:path>
            </a:pathLst>
          </a:custGeom>
          <a:solidFill>
            <a:schemeClr val="tx1"/>
          </a:solidFill>
          <a:ln>
            <a:noFill/>
          </a:ln>
          <a:effectLst>
            <a:outerShdw blurRad="762000" dist="762000" dir="2700000" sx="50000" sy="50000" algn="tl" rotWithShape="0">
              <a:prstClr val="black">
                <a:alpha val="20000"/>
              </a:prstClr>
            </a:outerShdw>
            <a:softEdge rad="1045921"/>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712846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07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Slide">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2000250"/>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829300"/>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spTree>
    <p:extLst>
      <p:ext uri="{BB962C8B-B14F-4D97-AF65-F5344CB8AC3E}">
        <p14:creationId xmlns:p14="http://schemas.microsoft.com/office/powerpoint/2010/main" val="88178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Header 1">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69000">
                      <a:srgbClr val="E9F5FD"/>
                    </a:gs>
                    <a:gs pos="0">
                      <a:schemeClr val="accent1">
                        <a:lumMod val="5000"/>
                        <a:lumOff val="95000"/>
                      </a:schemeClr>
                    </a:gs>
                  </a:gsLst>
                  <a:lin ang="5400000" scaled="1"/>
                </a:gra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11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Header 2">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69000">
                      <a:srgbClr val="E9F5FD"/>
                    </a:gs>
                    <a:gs pos="0">
                      <a:schemeClr val="accent1">
                        <a:lumMod val="5000"/>
                        <a:lumOff val="95000"/>
                      </a:schemeClr>
                    </a:gs>
                  </a:gsLst>
                  <a:lin ang="5400000" scaled="1"/>
                </a:gradFill>
                <a:effectLst/>
                <a:uLnTx/>
                <a:uFillTx/>
                <a:latin typeface="Segoe UI" panose="020B0502040204020203" pitchFamily="34" charset="0"/>
                <a:cs typeface="Segoe UI" panose="020B0502040204020203" pitchFamily="34" charset="0"/>
              </a:rPr>
              <a:t>2</a:t>
            </a:r>
          </a:p>
        </p:txBody>
      </p:sp>
    </p:spTree>
    <p:extLst>
      <p:ext uri="{BB962C8B-B14F-4D97-AF65-F5344CB8AC3E}">
        <p14:creationId xmlns:p14="http://schemas.microsoft.com/office/powerpoint/2010/main" val="4066567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Header 3">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69000">
                      <a:srgbClr val="E9F5FD"/>
                    </a:gs>
                    <a:gs pos="0">
                      <a:schemeClr val="accent1">
                        <a:lumMod val="5000"/>
                        <a:lumOff val="95000"/>
                      </a:schemeClr>
                    </a:gs>
                  </a:gsLst>
                  <a:lin ang="5400000" scaled="1"/>
                </a:gradFill>
                <a:effectLst/>
                <a:uLnTx/>
                <a:uFillTx/>
                <a:latin typeface="Segoe UI" panose="020B0502040204020203" pitchFamily="34" charset="0"/>
                <a:cs typeface="Segoe UI" panose="020B0502040204020203" pitchFamily="34" charset="0"/>
              </a:rPr>
              <a:t>3</a:t>
            </a:r>
          </a:p>
        </p:txBody>
      </p:sp>
    </p:spTree>
    <p:extLst>
      <p:ext uri="{BB962C8B-B14F-4D97-AF65-F5344CB8AC3E}">
        <p14:creationId xmlns:p14="http://schemas.microsoft.com/office/powerpoint/2010/main" val="1176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Header 4">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69000">
                      <a:srgbClr val="E9F5FD"/>
                    </a:gs>
                    <a:gs pos="0">
                      <a:schemeClr val="accent1">
                        <a:lumMod val="5000"/>
                        <a:lumOff val="95000"/>
                      </a:schemeClr>
                    </a:gs>
                  </a:gsLst>
                  <a:lin ang="5400000" scaled="1"/>
                </a:gradFill>
                <a:effectLst/>
                <a:uLnTx/>
                <a:uFillTx/>
                <a:latin typeface="Segoe UI" panose="020B0502040204020203" pitchFamily="34" charset="0"/>
                <a:cs typeface="Segoe UI" panose="020B0502040204020203" pitchFamily="34" charset="0"/>
              </a:rPr>
              <a:t>4</a:t>
            </a:r>
          </a:p>
        </p:txBody>
      </p:sp>
    </p:spTree>
    <p:extLst>
      <p:ext uri="{BB962C8B-B14F-4D97-AF65-F5344CB8AC3E}">
        <p14:creationId xmlns:p14="http://schemas.microsoft.com/office/powerpoint/2010/main" val="4113810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Header 5">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4800602" cy="492443"/>
          </a:xfrm>
        </p:spPr>
        <p:txBody>
          <a:bodyPr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480060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gradFill>
                  <a:gsLst>
                    <a:gs pos="69000">
                      <a:srgbClr val="E9F5FD"/>
                    </a:gs>
                    <a:gs pos="0">
                      <a:schemeClr val="accent1">
                        <a:lumMod val="5000"/>
                        <a:lumOff val="95000"/>
                      </a:schemeClr>
                    </a:gs>
                  </a:gsLst>
                  <a:lin ang="5400000" scaled="1"/>
                </a:gradFill>
                <a:effectLst/>
                <a:uLnTx/>
                <a:uFillTx/>
                <a:latin typeface="Segoe UI" panose="020B0502040204020203" pitchFamily="34" charset="0"/>
                <a:cs typeface="Segoe UI" panose="020B0502040204020203" pitchFamily="34" charset="0"/>
              </a:rPr>
              <a:t>5</a:t>
            </a:r>
          </a:p>
        </p:txBody>
      </p:sp>
    </p:spTree>
    <p:extLst>
      <p:ext uri="{BB962C8B-B14F-4D97-AF65-F5344CB8AC3E}">
        <p14:creationId xmlns:p14="http://schemas.microsoft.com/office/powerpoint/2010/main" val="1301903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318577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0" name="Date Placeholder 19">
            <a:extLst>
              <a:ext uri="{FF2B5EF4-FFF2-40B4-BE49-F238E27FC236}">
                <a16:creationId xmlns:a16="http://schemas.microsoft.com/office/drawing/2014/main" id="{7AF16819-2921-255D-9D8C-2351717A7E27}"/>
              </a:ext>
            </a:extLst>
          </p:cNvPr>
          <p:cNvSpPr>
            <a:spLocks noGrp="1"/>
          </p:cNvSpPr>
          <p:nvPr>
            <p:ph type="dt" sz="half" idx="14"/>
          </p:nvPr>
        </p:nvSpPr>
        <p:spPr/>
        <p:txBody>
          <a:bodyPr/>
          <a:lstStyle/>
          <a:p>
            <a:r>
              <a:rPr lang="en-US"/>
              <a:t>Microsoft confidential</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2" name="Slide Number Placeholder 21">
            <a:extLst>
              <a:ext uri="{FF2B5EF4-FFF2-40B4-BE49-F238E27FC236}">
                <a16:creationId xmlns:a16="http://schemas.microsoft.com/office/drawing/2014/main" id="{151AE55D-1F6E-119D-8C74-D84C645F1FED}"/>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0394"/>
            <a:ext cx="2457450" cy="2628900"/>
          </a:xfrm>
          <a:solidFill>
            <a:schemeClr val="bg1"/>
          </a:solidFill>
        </p:spPr>
        <p:txBody>
          <a:bodyPr lIns="274320" tIns="274320" rIns="274320" bIns="274320" anchor="t">
            <a:normAutofit/>
          </a:bodyPr>
          <a:lstStyle>
            <a:lvl1pPr marL="0" indent="0" algn="l">
              <a:buNone/>
              <a:defRPr sz="1200"/>
            </a:lvl1pPr>
          </a:lstStyle>
          <a:p>
            <a:r>
              <a:rPr lang="en-US"/>
              <a:t>Click on the picture icon to add a full bleed image to this card or delete this placeholder to add other types of content.</a:t>
            </a:r>
          </a:p>
        </p:txBody>
      </p:sp>
    </p:spTree>
    <p:extLst>
      <p:ext uri="{BB962C8B-B14F-4D97-AF65-F5344CB8AC3E}">
        <p14:creationId xmlns:p14="http://schemas.microsoft.com/office/powerpoint/2010/main" val="116091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89776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79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2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265922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4" name="Date Placeholder 23">
            <a:extLst>
              <a:ext uri="{FF2B5EF4-FFF2-40B4-BE49-F238E27FC236}">
                <a16:creationId xmlns:a16="http://schemas.microsoft.com/office/drawing/2014/main" id="{F1B6B9A8-FA12-9F01-B049-08D7898C8C66}"/>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FC8595A1-EC1A-9B62-04DC-4D0078D988D8}"/>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p:spPr>
        <p:txBody>
          <a:body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p:spPr>
        <p:txBody>
          <a:body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9FADED"/>
              </a:gs>
              <a:gs pos="0">
                <a:srgbClr val="AD9EEA"/>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AD9DE9"/>
              </a:gs>
              <a:gs pos="0">
                <a:srgbClr val="BA8DE5"/>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48916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Date Placeholder 47">
            <a:extLst>
              <a:ext uri="{FF2B5EF4-FFF2-40B4-BE49-F238E27FC236}">
                <a16:creationId xmlns:a16="http://schemas.microsoft.com/office/drawing/2014/main" id="{C26A5604-9F6C-AB3D-FD4B-32C5D61EDA16}"/>
              </a:ext>
            </a:extLst>
          </p:cNvPr>
          <p:cNvSpPr>
            <a:spLocks noGrp="1"/>
          </p:cNvSpPr>
          <p:nvPr>
            <p:ph type="dt" sz="half" idx="26"/>
          </p:nvPr>
        </p:nvSpPr>
        <p:spPr/>
        <p:txBody>
          <a:bodyPr/>
          <a:lstStyle/>
          <a:p>
            <a:r>
              <a:rPr lang="en-US"/>
              <a:t>Microsoft confidential</a:t>
            </a:r>
          </a:p>
        </p:txBody>
      </p: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
        <p:nvSpPr>
          <p:cNvPr id="50" name="Slide Number Placeholder 49">
            <a:extLst>
              <a:ext uri="{FF2B5EF4-FFF2-40B4-BE49-F238E27FC236}">
                <a16:creationId xmlns:a16="http://schemas.microsoft.com/office/drawing/2014/main" id="{2B96B48F-EA62-87B5-345F-9847CE7FD401}"/>
              </a:ext>
            </a:extLst>
          </p:cNvPr>
          <p:cNvSpPr>
            <a:spLocks noGrp="1"/>
          </p:cNvSpPr>
          <p:nvPr>
            <p:ph type="sldNum" sz="quarter" idx="28"/>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420571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17450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83" name="Date Placeholder 82">
            <a:extLst>
              <a:ext uri="{FF2B5EF4-FFF2-40B4-BE49-F238E27FC236}">
                <a16:creationId xmlns:a16="http://schemas.microsoft.com/office/drawing/2014/main" id="{211705BF-7E4B-1843-4CC6-BB3616F89C84}"/>
              </a:ext>
            </a:extLst>
          </p:cNvPr>
          <p:cNvSpPr>
            <a:spLocks noGrp="1"/>
          </p:cNvSpPr>
          <p:nvPr>
            <p:ph type="dt" sz="half" idx="33"/>
          </p:nvPr>
        </p:nvSpPr>
        <p:spPr>
          <a:gradFill>
            <a:lin ang="0" scaled="0"/>
          </a:gradFill>
        </p:spPr>
        <p:txBody>
          <a:bodyPr/>
          <a:lstStyle/>
          <a:p>
            <a:r>
              <a:rPr lang="en-US"/>
              <a:t>Microsoft confidential</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85" name="Slide Number Placeholder 84">
            <a:extLst>
              <a:ext uri="{FF2B5EF4-FFF2-40B4-BE49-F238E27FC236}">
                <a16:creationId xmlns:a16="http://schemas.microsoft.com/office/drawing/2014/main" id="{33B81391-D441-2EAC-7A49-020766F1233D}"/>
              </a:ext>
            </a:extLst>
          </p:cNvPr>
          <p:cNvSpPr>
            <a:spLocks noGrp="1"/>
          </p:cNvSpPr>
          <p:nvPr>
            <p:ph type="sldNum" sz="quarter" idx="35"/>
          </p:nvPr>
        </p:nvSpPr>
        <p:spPr/>
        <p:txBody>
          <a:bodyPr/>
          <a:lstStyle/>
          <a:p>
            <a:fld id="{9406BE13-FF2C-3A41-A53B-D6BC2DDA0AE5}" type="slidenum">
              <a:rPr lang="en-US" smtClean="0"/>
              <a:pPr/>
              <a:t>‹#›</a:t>
            </a:fld>
            <a:endParaRPr lang="en-US"/>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A6A1EA"/>
              </a:gs>
              <a:gs pos="100000">
                <a:srgbClr val="9CACE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28084" y="2914650"/>
            <a:ext cx="3314700" cy="2514600"/>
          </a:xfrm>
        </p:spPr>
        <p:txBody>
          <a:body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296E7"/>
              </a:gs>
              <a:gs pos="100000">
                <a:srgbClr val="A7A1EB"/>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27634" y="2914650"/>
            <a:ext cx="3314700" cy="2514600"/>
          </a:xfrm>
        </p:spPr>
        <p:txBody>
          <a:body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8AE4"/>
              </a:gs>
              <a:gs pos="100000">
                <a:srgbClr val="B295E7"/>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3900" y="2914650"/>
            <a:ext cx="3314700" cy="2514600"/>
          </a:xfrm>
        </p:spPr>
        <p:txBody>
          <a:body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390844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63500" ty="18415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31750" ty="18415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101600" ty="18415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5400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01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53" name="Date Placeholder 52">
            <a:extLst>
              <a:ext uri="{FF2B5EF4-FFF2-40B4-BE49-F238E27FC236}">
                <a16:creationId xmlns:a16="http://schemas.microsoft.com/office/drawing/2014/main" id="{CBDAD46A-D724-5318-3A54-62F5A8518DD3}"/>
              </a:ext>
            </a:extLst>
          </p:cNvPr>
          <p:cNvSpPr>
            <a:spLocks noGrp="1"/>
          </p:cNvSpPr>
          <p:nvPr>
            <p:ph type="dt" sz="half" idx="37"/>
          </p:nvPr>
        </p:nvSpPr>
        <p:spPr/>
        <p:txBody>
          <a:bodyPr/>
          <a:lstStyle/>
          <a:p>
            <a:r>
              <a:rPr lang="en-US"/>
              <a:t>Microsoft confidential</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55" name="Slide Number Placeholder 54">
            <a:extLst>
              <a:ext uri="{FF2B5EF4-FFF2-40B4-BE49-F238E27FC236}">
                <a16:creationId xmlns:a16="http://schemas.microsoft.com/office/drawing/2014/main" id="{251CDA23-7780-6CF6-D5F0-ABD49E4EC257}"/>
              </a:ext>
            </a:extLst>
          </p:cNvPr>
          <p:cNvSpPr>
            <a:spLocks noGrp="1"/>
          </p:cNvSpPr>
          <p:nvPr>
            <p:ph type="sldNum" sz="quarter" idx="39"/>
          </p:nvPr>
        </p:nvSpPr>
        <p:spPr/>
        <p:txBody>
          <a:bodyPr/>
          <a:lstStyle/>
          <a:p>
            <a:fld id="{9406BE13-FF2C-3A41-A53B-D6BC2DDA0AE5}" type="slidenum">
              <a:rPr lang="en-US" smtClean="0"/>
              <a:pPr/>
              <a:t>‹#›</a:t>
            </a:fld>
            <a:endParaRPr lang="en-US">
              <a:solidFill>
                <a:schemeClr val="bg1">
                  <a:lumMod val="85000"/>
                </a:schemeClr>
              </a:solidFill>
            </a:endParaRP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9FACED"/>
              </a:gs>
              <a:gs pos="0">
                <a:srgbClr val="A6A4EB"/>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p:spPr>
        <p:txBody>
          <a:body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99000">
                <a:srgbClr val="A5A5EC"/>
              </a:gs>
              <a:gs pos="0">
                <a:srgbClr val="AC9EEA"/>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p:spPr>
        <p:txBody>
          <a:body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AD9AE8"/>
              </a:gs>
              <a:gs pos="0">
                <a:srgbClr val="B593E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p:spPr>
        <p:txBody>
          <a:body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293E5"/>
              </a:gs>
              <a:gs pos="0">
                <a:srgbClr val="BA8CE4"/>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p:spPr>
        <p:txBody>
          <a:bodyPr/>
          <a:lstStyle/>
          <a:p>
            <a:endParaRPr lang="en-US"/>
          </a:p>
        </p:txBody>
      </p:sp>
    </p:spTree>
    <p:extLst>
      <p:ext uri="{BB962C8B-B14F-4D97-AF65-F5344CB8AC3E}">
        <p14:creationId xmlns:p14="http://schemas.microsoft.com/office/powerpoint/2010/main" val="565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ext Placeholder 14">
            <a:extLst>
              <a:ext uri="{FF2B5EF4-FFF2-40B4-BE49-F238E27FC236}">
                <a16:creationId xmlns:a16="http://schemas.microsoft.com/office/drawing/2014/main" id="{76893D5C-FC7B-B26F-C218-1FCB0C1C2C34}"/>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4" name="Date Placeholder 23">
            <a:extLst>
              <a:ext uri="{FF2B5EF4-FFF2-40B4-BE49-F238E27FC236}">
                <a16:creationId xmlns:a16="http://schemas.microsoft.com/office/drawing/2014/main" id="{BD614423-B91B-E2AE-4752-C858EDBEE407}"/>
              </a:ext>
            </a:extLst>
          </p:cNvPr>
          <p:cNvSpPr>
            <a:spLocks noGrp="1"/>
          </p:cNvSpPr>
          <p:nvPr>
            <p:ph type="dt" sz="half" idx="14"/>
          </p:nvPr>
        </p:nvSpPr>
        <p:spPr/>
        <p:txBody>
          <a:bodyPr/>
          <a:lstStyle/>
          <a:p>
            <a:r>
              <a:rPr lang="en-US"/>
              <a:t>Microsoft confidential</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sp>
        <p:nvSpPr>
          <p:cNvPr id="26" name="Slide Number Placeholder 25">
            <a:extLst>
              <a:ext uri="{FF2B5EF4-FFF2-40B4-BE49-F238E27FC236}">
                <a16:creationId xmlns:a16="http://schemas.microsoft.com/office/drawing/2014/main" id="{ABD3CEF5-A0EB-5F14-AB4C-74860D3EFA0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51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14">
            <a:extLst>
              <a:ext uri="{FF2B5EF4-FFF2-40B4-BE49-F238E27FC236}">
                <a16:creationId xmlns:a16="http://schemas.microsoft.com/office/drawing/2014/main" id="{AD78403F-9C73-9352-18B8-6B5744A60562}"/>
              </a:ext>
            </a:extLst>
          </p:cNvPr>
          <p:cNvSpPr>
            <a:spLocks noGrp="1"/>
          </p:cNvSpPr>
          <p:nvPr>
            <p:ph type="body" sz="quarter" idx="13" hasCustomPrompt="1"/>
          </p:nvPr>
        </p:nvSpPr>
        <p:spPr>
          <a:xfrm>
            <a:off x="723900" y="523101"/>
            <a:ext cx="10515598"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1" name="Date Placeholder 20">
            <a:extLst>
              <a:ext uri="{FF2B5EF4-FFF2-40B4-BE49-F238E27FC236}">
                <a16:creationId xmlns:a16="http://schemas.microsoft.com/office/drawing/2014/main" id="{A8D2097C-9E92-9D50-CDAA-D366F692199B}"/>
              </a:ext>
            </a:extLst>
          </p:cNvPr>
          <p:cNvSpPr>
            <a:spLocks noGrp="1"/>
          </p:cNvSpPr>
          <p:nvPr>
            <p:ph type="dt" sz="half" idx="14"/>
          </p:nvPr>
        </p:nvSpPr>
        <p:spPr/>
        <p:txBody>
          <a:bodyPr/>
          <a:lstStyle/>
          <a:p>
            <a:r>
              <a:rPr lang="en-US"/>
              <a:t>Microsoft confidential</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
        <p:nvSpPr>
          <p:cNvPr id="23" name="Slide Number Placeholder 22">
            <a:extLst>
              <a:ext uri="{FF2B5EF4-FFF2-40B4-BE49-F238E27FC236}">
                <a16:creationId xmlns:a16="http://schemas.microsoft.com/office/drawing/2014/main" id="{67851276-2BCB-1F58-AE5E-1036302CE353}"/>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262449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707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 Type="http://schemas.openxmlformats.org/officeDocument/2006/relationships/slideLayout" Target="../slideLayouts/slideLayout62.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theme" Target="../theme/theme2.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 id="2147483816" r:id="rId55"/>
    <p:sldLayoutId id="2147483807" r:id="rId56"/>
    <p:sldLayoutId id="2147483875"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Microsoft confidential</a:t>
            </a: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Creating a scalable conversational UX</a:t>
            </a: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9406BE13-FF2C-3A41-A53B-D6BC2DDA0AE5}" type="slidenum">
              <a:rPr lang="en-US" smtClean="0"/>
              <a:pPr/>
              <a:t>‹#›</a:t>
            </a:fld>
            <a:endParaRPr lang="en-US"/>
          </a:p>
        </p:txBody>
      </p:sp>
    </p:spTree>
    <p:extLst>
      <p:ext uri="{BB962C8B-B14F-4D97-AF65-F5344CB8AC3E}">
        <p14:creationId xmlns:p14="http://schemas.microsoft.com/office/powerpoint/2010/main" val="1166867444"/>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760" r:id="rId19"/>
    <p:sldLayoutId id="2147483761" r:id="rId20"/>
    <p:sldLayoutId id="2147483762" r:id="rId21"/>
    <p:sldLayoutId id="2147483763" r:id="rId22"/>
    <p:sldLayoutId id="2147483764" r:id="rId23"/>
    <p:sldLayoutId id="2147483765" r:id="rId24"/>
    <p:sldLayoutId id="2147483766" r:id="rId25"/>
    <p:sldLayoutId id="2147483767" r:id="rId26"/>
    <p:sldLayoutId id="2147483768" r:id="rId27"/>
    <p:sldLayoutId id="2147483769" r:id="rId28"/>
    <p:sldLayoutId id="2147483770" r:id="rId29"/>
    <p:sldLayoutId id="2147483771"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802"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5.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1.png"/><Relationship Id="rId7"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52.svg"/><Relationship Id="rId9" Type="http://schemas.openxmlformats.org/officeDocument/2006/relationships/image" Target="../media/image71.jpeg"/></Relationships>
</file>

<file path=ppt/slides/_rels/slide1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49.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sv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5.jpeg"/><Relationship Id="rId5" Type="http://schemas.openxmlformats.org/officeDocument/2006/relationships/image" Target="../media/image41.sv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image" Target="../media/image45.svg"/><Relationship Id="rId5" Type="http://schemas.openxmlformats.org/officeDocument/2006/relationships/image" Target="../media/image44.png"/><Relationship Id="rId10" Type="http://schemas.microsoft.com/office/2007/relationships/hdphoto" Target="../media/hdphoto2.wdp"/><Relationship Id="rId4" Type="http://schemas.openxmlformats.org/officeDocument/2006/relationships/image" Target="../media/image43.sv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e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62.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jpeg"/></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4" name="Rounded Rectangle 9">
            <a:extLst>
              <a:ext uri="{FF2B5EF4-FFF2-40B4-BE49-F238E27FC236}">
                <a16:creationId xmlns:a16="http://schemas.microsoft.com/office/drawing/2014/main" id="{BCA2EB72-13DC-4DC6-B461-3B036C55B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571066"/>
          </a:xfrm>
          <a:prstGeom prst="roundRect">
            <a:avLst>
              <a:gd name="adj" fmla="val 2627"/>
            </a:avLst>
          </a:prstGeom>
          <a:solidFill>
            <a:schemeClr val="bg2">
              <a:lumMod val="75000"/>
            </a:schemeClr>
          </a:solidFill>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CDF3B1-1C82-2276-1D79-00D1417AA00A}"/>
              </a:ext>
            </a:extLst>
          </p:cNvPr>
          <p:cNvSpPr>
            <a:spLocks noGrp="1"/>
          </p:cNvSpPr>
          <p:nvPr>
            <p:ph type="ctrTitle"/>
          </p:nvPr>
        </p:nvSpPr>
        <p:spPr>
          <a:xfrm>
            <a:off x="1141413" y="965199"/>
            <a:ext cx="6075552" cy="4918075"/>
          </a:xfrm>
        </p:spPr>
        <p:txBody>
          <a:bodyPr vert="horz" lIns="91440" tIns="45720" rIns="91440" bIns="45720" rtlCol="0" anchor="ctr">
            <a:normAutofit/>
          </a:bodyPr>
          <a:lstStyle/>
          <a:p>
            <a:pPr algn="r"/>
            <a:r>
              <a:rPr lang="en-US" noProof="0">
                <a:effectLst>
                  <a:glow rad="38100">
                    <a:schemeClr val="bg1">
                      <a:lumMod val="65000"/>
                      <a:lumOff val="35000"/>
                      <a:alpha val="50000"/>
                    </a:schemeClr>
                  </a:glow>
                  <a:outerShdw blurRad="28575" dist="31750" dir="13200000" algn="tl" rotWithShape="0">
                    <a:srgbClr val="000000">
                      <a:alpha val="25000"/>
                    </a:srgbClr>
                  </a:outerShdw>
                </a:effectLst>
              </a:rPr>
              <a:t>Build enterprise-grade AI agents with Azure AI</a:t>
            </a:r>
            <a:br>
              <a:rPr lang="en-US" noProof="0">
                <a:effectLst>
                  <a:glow rad="38100">
                    <a:schemeClr val="bg1">
                      <a:lumMod val="65000"/>
                      <a:lumOff val="35000"/>
                      <a:alpha val="50000"/>
                    </a:schemeClr>
                  </a:glow>
                  <a:outerShdw blurRad="28575" dist="31750" dir="13200000" algn="tl" rotWithShape="0">
                    <a:srgbClr val="000000">
                      <a:alpha val="25000"/>
                    </a:srgbClr>
                  </a:outerShdw>
                </a:effectLst>
              </a:rPr>
            </a:br>
            <a:r>
              <a:rPr lang="en-US" noProof="0">
                <a:effectLst>
                  <a:glow rad="38100">
                    <a:schemeClr val="bg1">
                      <a:lumMod val="65000"/>
                      <a:lumOff val="35000"/>
                      <a:alpha val="50000"/>
                    </a:schemeClr>
                  </a:glow>
                  <a:outerShdw blurRad="28575" dist="31750" dir="13200000" algn="tl" rotWithShape="0">
                    <a:srgbClr val="000000">
                      <a:alpha val="25000"/>
                    </a:srgbClr>
                  </a:outerShdw>
                </a:effectLst>
              </a:rPr>
              <a:t>Agent Service</a:t>
            </a:r>
            <a:endParaRPr lang="en-US">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16" name="Subtitle 5">
            <a:extLst>
              <a:ext uri="{FF2B5EF4-FFF2-40B4-BE49-F238E27FC236}">
                <a16:creationId xmlns:a16="http://schemas.microsoft.com/office/drawing/2014/main" id="{1CFB9524-B242-CBFC-09BB-A8310A1D315E}"/>
              </a:ext>
            </a:extLst>
          </p:cNvPr>
          <p:cNvSpPr>
            <a:spLocks noGrp="1"/>
          </p:cNvSpPr>
          <p:nvPr>
            <p:ph type="subTitle" idx="1"/>
          </p:nvPr>
        </p:nvSpPr>
        <p:spPr>
          <a:xfrm>
            <a:off x="7891121" y="965199"/>
            <a:ext cx="2950765" cy="4918075"/>
          </a:xfrm>
        </p:spPr>
        <p:txBody>
          <a:bodyPr vert="horz" lIns="91440" tIns="45720" rIns="91440" bIns="45720" rtlCol="0" anchor="ctr">
            <a:normAutofit/>
          </a:bodyPr>
          <a:lstStyle/>
          <a:p>
            <a:r>
              <a:rPr lang="en-US" sz="2100" dirty="0">
                <a:gradFill flip="none" rotWithShape="1">
                  <a:gsLst>
                    <a:gs pos="0">
                      <a:schemeClr val="tx1"/>
                    </a:gs>
                    <a:gs pos="100000">
                      <a:schemeClr val="tx1">
                        <a:lumMod val="75000"/>
                      </a:schemeClr>
                    </a:gs>
                  </a:gsLst>
                  <a:lin ang="5400000" scaled="0"/>
                  <a:tileRect/>
                </a:gradFill>
                <a:latin typeface="+mn-lt"/>
                <a:cs typeface="+mn-cs"/>
              </a:rPr>
              <a:t>     PRANAB PAUL</a:t>
            </a:r>
          </a:p>
        </p:txBody>
      </p:sp>
      <p:cxnSp>
        <p:nvCxnSpPr>
          <p:cNvPr id="26" name="Straight Connector 25">
            <a:extLst>
              <a:ext uri="{FF2B5EF4-FFF2-40B4-BE49-F238E27FC236}">
                <a16:creationId xmlns:a16="http://schemas.microsoft.com/office/drawing/2014/main" id="{C8F75BF3-096E-451E-A222-96A7F09468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8699" y="2011680"/>
            <a:ext cx="0" cy="28346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9" name="Slide Number Placeholder 3">
            <a:extLst>
              <a:ext uri="{FF2B5EF4-FFF2-40B4-BE49-F238E27FC236}">
                <a16:creationId xmlns:a16="http://schemas.microsoft.com/office/drawing/2014/main" id="{FDFE1974-CDC5-C5A8-F090-4E1F19B57828}"/>
              </a:ext>
            </a:extLst>
          </p:cNvPr>
          <p:cNvSpPr>
            <a:spLocks noGrp="1"/>
          </p:cNvSpPr>
          <p:nvPr>
            <p:ph type="sldNum" sz="quarter" idx="16"/>
          </p:nvPr>
        </p:nvSpPr>
        <p:spPr>
          <a:xfrm>
            <a:off x="10514012" y="6353702"/>
            <a:ext cx="551167" cy="365125"/>
          </a:xfrm>
        </p:spPr>
        <p:txBody>
          <a:bodyPr vert="horz" lIns="91440" tIns="45720" rIns="91440" bIns="45720" rtlCol="0" anchor="ctr">
            <a:normAutofit/>
          </a:bodyPr>
          <a:lstStyle/>
          <a:p>
            <a:pPr defTabSz="457200">
              <a:spcAft>
                <a:spcPts val="600"/>
              </a:spcAft>
            </a:pPr>
            <a:fld id="{9406BE13-FF2C-3A41-A53B-D6BC2DDA0AE5}"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1</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Tree>
    <p:extLst>
      <p:ext uri="{BB962C8B-B14F-4D97-AF65-F5344CB8AC3E}">
        <p14:creationId xmlns:p14="http://schemas.microsoft.com/office/powerpoint/2010/main" val="322534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93BE-8A93-8467-FB11-8E39B95F87EB}"/>
            </a:ext>
          </a:extLst>
        </p:cNvPr>
        <p:cNvGrpSpPr/>
        <p:nvPr/>
      </p:nvGrpSpPr>
      <p:grpSpPr>
        <a:xfrm>
          <a:off x="0" y="0"/>
          <a:ext cx="0" cy="0"/>
          <a:chOff x="0" y="0"/>
          <a:chExt cx="0" cy="0"/>
        </a:xfrm>
      </p:grpSpPr>
      <p:sp>
        <p:nvSpPr>
          <p:cNvPr id="2" name="Rounded Rectangle 17">
            <a:extLst>
              <a:ext uri="{FF2B5EF4-FFF2-40B4-BE49-F238E27FC236}">
                <a16:creationId xmlns:a16="http://schemas.microsoft.com/office/drawing/2014/main" id="{09E1CA8E-B27D-6880-46BA-DF41126D7868}"/>
              </a:ext>
              <a:ext uri="{C183D7F6-B498-43B3-948B-1728B52AA6E4}">
                <adec:decorative xmlns:adec="http://schemas.microsoft.com/office/drawing/2017/decorative" val="1"/>
              </a:ext>
            </a:extLst>
          </p:cNvPr>
          <p:cNvSpPr/>
          <p:nvPr/>
        </p:nvSpPr>
        <p:spPr bwMode="auto">
          <a:xfrm>
            <a:off x="-9258" y="0"/>
            <a:ext cx="5519115"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27" name="TextBox 26">
            <a:extLst>
              <a:ext uri="{FF2B5EF4-FFF2-40B4-BE49-F238E27FC236}">
                <a16:creationId xmlns:a16="http://schemas.microsoft.com/office/drawing/2014/main" id="{0ED6DC3B-8C43-B16D-8FC6-FC22E2BCCF24}"/>
              </a:ext>
            </a:extLst>
          </p:cNvPr>
          <p:cNvSpPr txBox="1"/>
          <p:nvPr/>
        </p:nvSpPr>
        <p:spPr>
          <a:xfrm>
            <a:off x="1205250" y="1142742"/>
            <a:ext cx="3459480" cy="954107"/>
          </a:xfrm>
          <a:prstGeom prst="rect">
            <a:avLst/>
          </a:prstGeom>
          <a:noFill/>
        </p:spPr>
        <p:txBody>
          <a:bodyPr wrap="square" rtlCol="0">
            <a:spAutoFit/>
          </a:bodyPr>
          <a:lstStyle/>
          <a:p>
            <a:r>
              <a:rPr lang="en-US" sz="2800"/>
              <a:t>Deploy agents with </a:t>
            </a:r>
            <a:r>
              <a:rPr lang="en-US" sz="2800">
                <a:latin typeface="+mj-lt"/>
              </a:rPr>
              <a:t>Azure AI Foundry</a:t>
            </a:r>
          </a:p>
        </p:txBody>
      </p:sp>
      <p:sp>
        <p:nvSpPr>
          <p:cNvPr id="28" name="TextBox 27">
            <a:extLst>
              <a:ext uri="{FF2B5EF4-FFF2-40B4-BE49-F238E27FC236}">
                <a16:creationId xmlns:a16="http://schemas.microsoft.com/office/drawing/2014/main" id="{49DE05E8-B159-6C5C-ED99-B82E685237F8}"/>
              </a:ext>
            </a:extLst>
          </p:cNvPr>
          <p:cNvSpPr txBox="1"/>
          <p:nvPr/>
        </p:nvSpPr>
        <p:spPr>
          <a:xfrm>
            <a:off x="6161868" y="1151969"/>
            <a:ext cx="5227318" cy="954107"/>
          </a:xfrm>
          <a:prstGeom prst="rect">
            <a:avLst/>
          </a:prstGeom>
          <a:noFill/>
        </p:spPr>
        <p:txBody>
          <a:bodyPr wrap="square" rtlCol="0">
            <a:spAutoFit/>
          </a:bodyPr>
          <a:lstStyle/>
          <a:p>
            <a:r>
              <a:rPr lang="en-US" sz="2800"/>
              <a:t>Orchestrate them together with </a:t>
            </a:r>
            <a:r>
              <a:rPr lang="en-US" sz="2800">
                <a:latin typeface="+mj-lt"/>
              </a:rPr>
              <a:t>AutoGen</a:t>
            </a:r>
            <a:r>
              <a:rPr lang="en-US" sz="2800"/>
              <a:t> and </a:t>
            </a:r>
            <a:r>
              <a:rPr lang="en-US" sz="2800">
                <a:latin typeface="+mj-lt"/>
              </a:rPr>
              <a:t>Semantic Kernel</a:t>
            </a:r>
          </a:p>
        </p:txBody>
      </p:sp>
      <p:sp>
        <p:nvSpPr>
          <p:cNvPr id="29" name="TextBox 28">
            <a:extLst>
              <a:ext uri="{FF2B5EF4-FFF2-40B4-BE49-F238E27FC236}">
                <a16:creationId xmlns:a16="http://schemas.microsoft.com/office/drawing/2014/main" id="{C995FFBA-F562-539C-E144-05F2BA471B6E}"/>
              </a:ext>
            </a:extLst>
          </p:cNvPr>
          <p:cNvSpPr txBox="1"/>
          <p:nvPr/>
        </p:nvSpPr>
        <p:spPr>
          <a:xfrm>
            <a:off x="1235730" y="844192"/>
            <a:ext cx="1220206" cy="307777"/>
          </a:xfrm>
          <a:prstGeom prst="rect">
            <a:avLst/>
          </a:prstGeom>
          <a:noFill/>
        </p:spPr>
        <p:txBody>
          <a:bodyPr wrap="none" rtlCol="0">
            <a:spAutoFit/>
          </a:bodyPr>
          <a:lstStyle/>
          <a:p>
            <a:r>
              <a:rPr lang="en-US" sz="1400" b="1">
                <a:latin typeface="+mj-lt"/>
                <a:cs typeface="Segoe UI" panose="020B0502040204020203" pitchFamily="34" charset="0"/>
              </a:rPr>
              <a:t>Single-agent</a:t>
            </a:r>
          </a:p>
        </p:txBody>
      </p:sp>
      <p:sp>
        <p:nvSpPr>
          <p:cNvPr id="30" name="TextBox 29">
            <a:extLst>
              <a:ext uri="{FF2B5EF4-FFF2-40B4-BE49-F238E27FC236}">
                <a16:creationId xmlns:a16="http://schemas.microsoft.com/office/drawing/2014/main" id="{CFCABA23-B317-27F4-39C4-FB605F898EC8}"/>
              </a:ext>
            </a:extLst>
          </p:cNvPr>
          <p:cNvSpPr txBox="1"/>
          <p:nvPr/>
        </p:nvSpPr>
        <p:spPr>
          <a:xfrm>
            <a:off x="6161868" y="867170"/>
            <a:ext cx="1194558" cy="307777"/>
          </a:xfrm>
          <a:prstGeom prst="rect">
            <a:avLst/>
          </a:prstGeom>
          <a:noFill/>
        </p:spPr>
        <p:txBody>
          <a:bodyPr wrap="none" rtlCol="0">
            <a:spAutoFit/>
          </a:bodyPr>
          <a:lstStyle/>
          <a:p>
            <a:r>
              <a:rPr lang="en-US" sz="1400" b="1">
                <a:latin typeface="+mj-lt"/>
                <a:cs typeface="Segoe UI" panose="020B0502040204020203" pitchFamily="34" charset="0"/>
              </a:rPr>
              <a:t>Multi-agent</a:t>
            </a:r>
          </a:p>
        </p:txBody>
      </p:sp>
      <p:pic>
        <p:nvPicPr>
          <p:cNvPr id="31" name="Graphic 30">
            <a:extLst>
              <a:ext uri="{FF2B5EF4-FFF2-40B4-BE49-F238E27FC236}">
                <a16:creationId xmlns:a16="http://schemas.microsoft.com/office/drawing/2014/main" id="{14BA2AEA-A79F-1191-25B5-DB3246AD612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7028" y="2640517"/>
            <a:ext cx="2156288" cy="2156288"/>
          </a:xfrm>
          <a:prstGeom prst="rect">
            <a:avLst/>
          </a:prstGeom>
        </p:spPr>
      </p:pic>
      <p:pic>
        <p:nvPicPr>
          <p:cNvPr id="32" name="Picture 4" descr="Semantic Kernel's new icon and the art of teamwork ...">
            <a:extLst>
              <a:ext uri="{FF2B5EF4-FFF2-40B4-BE49-F238E27FC236}">
                <a16:creationId xmlns:a16="http://schemas.microsoft.com/office/drawing/2014/main" id="{036ECE4D-D190-EAF1-2549-F1544CEAA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368"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utoGen - Reviews, Pros &amp; Cons | Companies using AutoGen">
            <a:extLst>
              <a:ext uri="{FF2B5EF4-FFF2-40B4-BE49-F238E27FC236}">
                <a16:creationId xmlns:a16="http://schemas.microsoft.com/office/drawing/2014/main" id="{33D690F6-927B-C519-A0C5-CB6FBAB03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5839"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A157E1A-7E5D-2567-637D-B69AC68C19BB}"/>
              </a:ext>
            </a:extLst>
          </p:cNvPr>
          <p:cNvSpPr txBox="1"/>
          <p:nvPr/>
        </p:nvSpPr>
        <p:spPr>
          <a:xfrm>
            <a:off x="641370" y="728670"/>
            <a:ext cx="420308" cy="584775"/>
          </a:xfrm>
          <a:prstGeom prst="rect">
            <a:avLst/>
          </a:prstGeom>
          <a:solidFill>
            <a:schemeClr val="accent5">
              <a:lumMod val="60000"/>
              <a:lumOff val="40000"/>
            </a:schemeClr>
          </a:solidFill>
        </p:spPr>
        <p:txBody>
          <a:bodyPr wrap="none" rtlCol="0">
            <a:spAutoFit/>
          </a:bodyPr>
          <a:lstStyle/>
          <a:p>
            <a:r>
              <a:rPr lang="en-US" sz="3200" b="1">
                <a:latin typeface="Segoe UI" panose="020B0502040204020203" pitchFamily="34" charset="0"/>
                <a:cs typeface="Segoe UI" panose="020B0502040204020203" pitchFamily="34" charset="0"/>
              </a:rPr>
              <a:t>1</a:t>
            </a:r>
          </a:p>
        </p:txBody>
      </p:sp>
      <p:sp>
        <p:nvSpPr>
          <p:cNvPr id="35" name="TextBox 34">
            <a:extLst>
              <a:ext uri="{FF2B5EF4-FFF2-40B4-BE49-F238E27FC236}">
                <a16:creationId xmlns:a16="http://schemas.microsoft.com/office/drawing/2014/main" id="{337BBBE0-1D91-011C-DF37-85C9E3AA54F7}"/>
              </a:ext>
            </a:extLst>
          </p:cNvPr>
          <p:cNvSpPr txBox="1"/>
          <p:nvPr/>
        </p:nvSpPr>
        <p:spPr>
          <a:xfrm>
            <a:off x="5570714" y="705692"/>
            <a:ext cx="420308" cy="584775"/>
          </a:xfrm>
          <a:prstGeom prst="rect">
            <a:avLst/>
          </a:prstGeom>
          <a:solidFill>
            <a:schemeClr val="accent5">
              <a:lumMod val="60000"/>
              <a:lumOff val="40000"/>
            </a:schemeClr>
          </a:solidFill>
        </p:spPr>
        <p:txBody>
          <a:bodyPr wrap="none" rtlCol="0">
            <a:spAutoFit/>
          </a:bodyPr>
          <a:lstStyle/>
          <a:p>
            <a:r>
              <a:rPr lang="en-US" sz="3200" b="1">
                <a:latin typeface="Segoe UI" panose="020B0502040204020203" pitchFamily="34" charset="0"/>
                <a:cs typeface="Segoe UI" panose="020B0502040204020203" pitchFamily="34" charset="0"/>
              </a:rPr>
              <a:t>2</a:t>
            </a:r>
          </a:p>
        </p:txBody>
      </p:sp>
      <p:sp>
        <p:nvSpPr>
          <p:cNvPr id="36" name="TextBox 35">
            <a:extLst>
              <a:ext uri="{FF2B5EF4-FFF2-40B4-BE49-F238E27FC236}">
                <a16:creationId xmlns:a16="http://schemas.microsoft.com/office/drawing/2014/main" id="{6413AFA4-AD60-8ABD-9FF7-5A076874CF17}"/>
              </a:ext>
            </a:extLst>
          </p:cNvPr>
          <p:cNvSpPr txBox="1"/>
          <p:nvPr/>
        </p:nvSpPr>
        <p:spPr>
          <a:xfrm>
            <a:off x="6386967" y="4977249"/>
            <a:ext cx="1785040" cy="646331"/>
          </a:xfrm>
          <a:prstGeom prst="rect">
            <a:avLst/>
          </a:prstGeom>
          <a:noFill/>
        </p:spPr>
        <p:txBody>
          <a:bodyPr wrap="none" rtlCol="0">
            <a:spAutoFit/>
          </a:bodyPr>
          <a:lstStyle/>
          <a:p>
            <a:pPr algn="ctr"/>
            <a:r>
              <a:rPr lang="en-US"/>
              <a:t>State-of-the-art</a:t>
            </a:r>
            <a:br>
              <a:rPr lang="en-US"/>
            </a:br>
            <a:r>
              <a:rPr lang="en-US"/>
              <a:t>research SDK</a:t>
            </a:r>
          </a:p>
        </p:txBody>
      </p:sp>
      <p:sp>
        <p:nvSpPr>
          <p:cNvPr id="37" name="TextBox 36">
            <a:extLst>
              <a:ext uri="{FF2B5EF4-FFF2-40B4-BE49-F238E27FC236}">
                <a16:creationId xmlns:a16="http://schemas.microsoft.com/office/drawing/2014/main" id="{5F253CAD-F304-4F4B-696A-092641B29666}"/>
              </a:ext>
            </a:extLst>
          </p:cNvPr>
          <p:cNvSpPr txBox="1"/>
          <p:nvPr/>
        </p:nvSpPr>
        <p:spPr>
          <a:xfrm>
            <a:off x="9122903" y="4977696"/>
            <a:ext cx="1960793" cy="646331"/>
          </a:xfrm>
          <a:prstGeom prst="rect">
            <a:avLst/>
          </a:prstGeom>
          <a:noFill/>
        </p:spPr>
        <p:txBody>
          <a:bodyPr wrap="none" rtlCol="0">
            <a:spAutoFit/>
          </a:bodyPr>
          <a:lstStyle/>
          <a:p>
            <a:pPr algn="ctr"/>
            <a:r>
              <a:rPr lang="en-US"/>
              <a:t>Production-ready</a:t>
            </a:r>
            <a:br>
              <a:rPr lang="en-US"/>
            </a:br>
            <a:r>
              <a:rPr lang="en-US"/>
              <a:t>and stable SDK</a:t>
            </a:r>
          </a:p>
        </p:txBody>
      </p:sp>
      <p:sp>
        <p:nvSpPr>
          <p:cNvPr id="38" name="TextBox 37">
            <a:extLst>
              <a:ext uri="{FF2B5EF4-FFF2-40B4-BE49-F238E27FC236}">
                <a16:creationId xmlns:a16="http://schemas.microsoft.com/office/drawing/2014/main" id="{F677A560-04A5-2967-011D-C6E8016A47D1}"/>
              </a:ext>
            </a:extLst>
          </p:cNvPr>
          <p:cNvSpPr txBox="1"/>
          <p:nvPr/>
        </p:nvSpPr>
        <p:spPr>
          <a:xfrm>
            <a:off x="1679649" y="4977248"/>
            <a:ext cx="1792478" cy="923330"/>
          </a:xfrm>
          <a:prstGeom prst="rect">
            <a:avLst/>
          </a:prstGeom>
          <a:noFill/>
        </p:spPr>
        <p:txBody>
          <a:bodyPr wrap="none" rtlCol="0">
            <a:spAutoFit/>
          </a:bodyPr>
          <a:lstStyle/>
          <a:p>
            <a:pPr algn="ctr"/>
            <a:r>
              <a:rPr lang="en-US"/>
              <a:t>Managed agent</a:t>
            </a:r>
            <a:br>
              <a:rPr lang="en-US"/>
            </a:br>
            <a:r>
              <a:rPr lang="en-US"/>
              <a:t>micro-services</a:t>
            </a:r>
            <a:br>
              <a:rPr lang="en-US"/>
            </a:br>
            <a:endParaRPr lang="en-US"/>
          </a:p>
        </p:txBody>
      </p:sp>
      <p:sp>
        <p:nvSpPr>
          <p:cNvPr id="43" name="Rectangle 42">
            <a:extLst>
              <a:ext uri="{FF2B5EF4-FFF2-40B4-BE49-F238E27FC236}">
                <a16:creationId xmlns:a16="http://schemas.microsoft.com/office/drawing/2014/main" id="{36361ADE-08BC-47CA-86C6-BACE0FE19F70}"/>
              </a:ext>
            </a:extLst>
          </p:cNvPr>
          <p:cNvSpPr/>
          <p:nvPr/>
        </p:nvSpPr>
        <p:spPr>
          <a:xfrm>
            <a:off x="6069496" y="5891693"/>
            <a:ext cx="5293186"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AC02609A-C13E-F035-B744-96C1F68E8963}"/>
              </a:ext>
            </a:extLst>
          </p:cNvPr>
          <p:cNvSpPr/>
          <p:nvPr/>
        </p:nvSpPr>
        <p:spPr>
          <a:xfrm>
            <a:off x="6069496"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161814C-186A-1799-449C-9C1377E0E031}"/>
              </a:ext>
            </a:extLst>
          </p:cNvPr>
          <p:cNvSpPr txBox="1"/>
          <p:nvPr/>
        </p:nvSpPr>
        <p:spPr>
          <a:xfrm>
            <a:off x="6824820" y="5942373"/>
            <a:ext cx="856325" cy="307777"/>
          </a:xfrm>
          <a:prstGeom prst="rect">
            <a:avLst/>
          </a:prstGeom>
          <a:noFill/>
        </p:spPr>
        <p:txBody>
          <a:bodyPr wrap="none" rtlCol="0" anchor="ctr">
            <a:spAutoFit/>
          </a:bodyPr>
          <a:lstStyle/>
          <a:p>
            <a:r>
              <a:rPr lang="en-US" sz="1400">
                <a:latin typeface="+mj-lt"/>
              </a:rPr>
              <a:t>Ideation</a:t>
            </a:r>
          </a:p>
        </p:txBody>
      </p:sp>
      <p:sp>
        <p:nvSpPr>
          <p:cNvPr id="42" name="TextBox 41">
            <a:extLst>
              <a:ext uri="{FF2B5EF4-FFF2-40B4-BE49-F238E27FC236}">
                <a16:creationId xmlns:a16="http://schemas.microsoft.com/office/drawing/2014/main" id="{1B5CBBE0-32AC-6BF9-3797-39F38D5C1EDE}"/>
              </a:ext>
            </a:extLst>
          </p:cNvPr>
          <p:cNvSpPr txBox="1"/>
          <p:nvPr/>
        </p:nvSpPr>
        <p:spPr>
          <a:xfrm>
            <a:off x="9537224" y="5942582"/>
            <a:ext cx="1079142" cy="307777"/>
          </a:xfrm>
          <a:prstGeom prst="rect">
            <a:avLst/>
          </a:prstGeom>
          <a:noFill/>
        </p:spPr>
        <p:txBody>
          <a:bodyPr wrap="none" rtlCol="0" anchor="ctr">
            <a:spAutoFit/>
          </a:bodyPr>
          <a:lstStyle/>
          <a:p>
            <a:r>
              <a:rPr lang="en-US" sz="1400">
                <a:latin typeface="+mj-lt"/>
              </a:rPr>
              <a:t>Production</a:t>
            </a:r>
          </a:p>
        </p:txBody>
      </p:sp>
      <p:grpSp>
        <p:nvGrpSpPr>
          <p:cNvPr id="53" name="Group 52">
            <a:extLst>
              <a:ext uri="{FF2B5EF4-FFF2-40B4-BE49-F238E27FC236}">
                <a16:creationId xmlns:a16="http://schemas.microsoft.com/office/drawing/2014/main" id="{25A9BFBA-6DC4-4F30-9CA9-74790CD7731A}"/>
              </a:ext>
            </a:extLst>
          </p:cNvPr>
          <p:cNvGrpSpPr/>
          <p:nvPr/>
        </p:nvGrpSpPr>
        <p:grpSpPr>
          <a:xfrm>
            <a:off x="10147653" y="4462464"/>
            <a:ext cx="320214" cy="320214"/>
            <a:chOff x="10246651" y="4517738"/>
            <a:chExt cx="320214" cy="320214"/>
          </a:xfrm>
        </p:grpSpPr>
        <p:sp>
          <p:nvSpPr>
            <p:cNvPr id="48" name="Oval 47">
              <a:extLst>
                <a:ext uri="{FF2B5EF4-FFF2-40B4-BE49-F238E27FC236}">
                  <a16:creationId xmlns:a16="http://schemas.microsoft.com/office/drawing/2014/main" id="{0DE78DCC-D1BF-AFDF-01E2-5671CEA5D2D6}"/>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6" descr="Python (programming language) - Wikipedia">
              <a:extLst>
                <a:ext uri="{FF2B5EF4-FFF2-40B4-BE49-F238E27FC236}">
                  <a16:creationId xmlns:a16="http://schemas.microsoft.com/office/drawing/2014/main" id="{63C88139-7280-7412-876C-E227C32C725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714F17BE-8DD2-DECF-9003-B669D267C606}"/>
              </a:ext>
            </a:extLst>
          </p:cNvPr>
          <p:cNvGrpSpPr/>
          <p:nvPr/>
        </p:nvGrpSpPr>
        <p:grpSpPr>
          <a:xfrm>
            <a:off x="10471600" y="4435086"/>
            <a:ext cx="374971" cy="374971"/>
            <a:chOff x="10570598" y="4492224"/>
            <a:chExt cx="374971" cy="374971"/>
          </a:xfrm>
        </p:grpSpPr>
        <p:sp>
          <p:nvSpPr>
            <p:cNvPr id="49" name="Oval 48">
              <a:extLst>
                <a:ext uri="{FF2B5EF4-FFF2-40B4-BE49-F238E27FC236}">
                  <a16:creationId xmlns:a16="http://schemas.microsoft.com/office/drawing/2014/main" id="{E192B24B-F8F7-D0A7-3A71-5582C6E16BAA}"/>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6958B155-B374-F747-BF6D-517A59A338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38296AD-1703-BDC5-F077-A32AF714C90B}"/>
              </a:ext>
            </a:extLst>
          </p:cNvPr>
          <p:cNvGrpSpPr/>
          <p:nvPr/>
        </p:nvGrpSpPr>
        <p:grpSpPr>
          <a:xfrm>
            <a:off x="10846368" y="4462464"/>
            <a:ext cx="320214" cy="320214"/>
            <a:chOff x="10945366" y="4517738"/>
            <a:chExt cx="320214" cy="320214"/>
          </a:xfrm>
        </p:grpSpPr>
        <p:sp>
          <p:nvSpPr>
            <p:cNvPr id="50" name="Oval 49">
              <a:extLst>
                <a:ext uri="{FF2B5EF4-FFF2-40B4-BE49-F238E27FC236}">
                  <a16:creationId xmlns:a16="http://schemas.microsoft.com/office/drawing/2014/main" id="{3B2ED67C-EFD8-A55D-EA48-0F560F3A346B}"/>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A937FF44-70BA-7935-052E-65B2818EAC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CAD3979A-24E7-6009-9CF9-BCEF7E137324}"/>
              </a:ext>
            </a:extLst>
          </p:cNvPr>
          <p:cNvGrpSpPr/>
          <p:nvPr/>
        </p:nvGrpSpPr>
        <p:grpSpPr>
          <a:xfrm>
            <a:off x="8035143" y="4462464"/>
            <a:ext cx="320214" cy="320214"/>
            <a:chOff x="10246651" y="4517738"/>
            <a:chExt cx="320214" cy="320214"/>
          </a:xfrm>
        </p:grpSpPr>
        <p:sp>
          <p:nvSpPr>
            <p:cNvPr id="57" name="Oval 56">
              <a:extLst>
                <a:ext uri="{FF2B5EF4-FFF2-40B4-BE49-F238E27FC236}">
                  <a16:creationId xmlns:a16="http://schemas.microsoft.com/office/drawing/2014/main" id="{465BF9CA-6FD3-65C4-A646-D4C767AD8299}"/>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6" descr="Python (programming language) - Wikipedia">
              <a:extLst>
                <a:ext uri="{FF2B5EF4-FFF2-40B4-BE49-F238E27FC236}">
                  <a16:creationId xmlns:a16="http://schemas.microsoft.com/office/drawing/2014/main" id="{B391CCBF-F603-2EE3-6A6B-4EDBC8F783B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17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150"/>
                                  </p:stCondLst>
                                  <p:childTnLst>
                                    <p:animMotion origin="layout" path="M 0 7.40741E-7 L 0 0.03542 " pathEditMode="relative" rAng="0" ptsTypes="AA">
                                      <p:cBhvr>
                                        <p:cTn id="9"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3EBDDA-AFEA-B707-821A-F3045037A43C}"/>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56EBD709-35C9-955B-99F1-1D9201AA1DF5}"/>
              </a:ext>
              <a:ext uri="{C183D7F6-B498-43B3-948B-1728B52AA6E4}">
                <adec:decorative xmlns:adec="http://schemas.microsoft.com/office/drawing/2017/decorative" val="1"/>
              </a:ext>
            </a:extLst>
          </p:cNvPr>
          <p:cNvGrpSpPr/>
          <p:nvPr/>
        </p:nvGrpSpPr>
        <p:grpSpPr>
          <a:xfrm rot="19720801">
            <a:off x="179974" y="-2218962"/>
            <a:ext cx="12308369" cy="11350003"/>
            <a:chOff x="-6806101" y="232531"/>
            <a:chExt cx="3322108" cy="3001123"/>
          </a:xfrm>
        </p:grpSpPr>
        <p:grpSp>
          <p:nvGrpSpPr>
            <p:cNvPr id="35" name="Group 34">
              <a:extLst>
                <a:ext uri="{FF2B5EF4-FFF2-40B4-BE49-F238E27FC236}">
                  <a16:creationId xmlns:a16="http://schemas.microsoft.com/office/drawing/2014/main" id="{F2D7F8FB-F7FF-960D-E704-844E42DAB944}"/>
                </a:ext>
              </a:extLst>
            </p:cNvPr>
            <p:cNvGrpSpPr/>
            <p:nvPr/>
          </p:nvGrpSpPr>
          <p:grpSpPr>
            <a:xfrm rot="15313653">
              <a:off x="-6654419" y="298465"/>
              <a:ext cx="2935188" cy="2935189"/>
              <a:chOff x="-13073550" y="260470"/>
              <a:chExt cx="10868115" cy="10868116"/>
            </a:xfrm>
            <a:solidFill>
              <a:srgbClr val="FFFFFF">
                <a:lumMod val="85000"/>
              </a:srgbClr>
            </a:solidFill>
          </p:grpSpPr>
          <p:grpSp>
            <p:nvGrpSpPr>
              <p:cNvPr id="91" name="Group 90">
                <a:extLst>
                  <a:ext uri="{FF2B5EF4-FFF2-40B4-BE49-F238E27FC236}">
                    <a16:creationId xmlns:a16="http://schemas.microsoft.com/office/drawing/2014/main" id="{A1A1324F-A8B4-6598-F3E1-1C33744D7BEE}"/>
                  </a:ext>
                </a:extLst>
              </p:cNvPr>
              <p:cNvGrpSpPr/>
              <p:nvPr/>
            </p:nvGrpSpPr>
            <p:grpSpPr>
              <a:xfrm>
                <a:off x="-13073550" y="3398292"/>
                <a:ext cx="10868115" cy="4592474"/>
                <a:chOff x="-13073550" y="3398292"/>
                <a:chExt cx="10868115" cy="4592474"/>
              </a:xfrm>
              <a:grpFill/>
            </p:grpSpPr>
            <p:pic>
              <p:nvPicPr>
                <p:cNvPr id="98" name="Graphic 97">
                  <a:extLst>
                    <a:ext uri="{FF2B5EF4-FFF2-40B4-BE49-F238E27FC236}">
                      <a16:creationId xmlns:a16="http://schemas.microsoft.com/office/drawing/2014/main" id="{20B07ACA-3548-7F7D-A34E-F42182CB3A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9" name="Graphic 98">
                  <a:extLst>
                    <a:ext uri="{FF2B5EF4-FFF2-40B4-BE49-F238E27FC236}">
                      <a16:creationId xmlns:a16="http://schemas.microsoft.com/office/drawing/2014/main" id="{7B56073E-D43B-F753-0018-73A159D3F6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92" name="Group 91">
                <a:extLst>
                  <a:ext uri="{FF2B5EF4-FFF2-40B4-BE49-F238E27FC236}">
                    <a16:creationId xmlns:a16="http://schemas.microsoft.com/office/drawing/2014/main" id="{147DC717-7CC5-026E-8084-B226B34A19F0}"/>
                  </a:ext>
                </a:extLst>
              </p:cNvPr>
              <p:cNvGrpSpPr/>
              <p:nvPr/>
            </p:nvGrpSpPr>
            <p:grpSpPr>
              <a:xfrm rot="18000000">
                <a:off x="-13073550" y="3398292"/>
                <a:ext cx="10868115" cy="4592474"/>
                <a:chOff x="-13073550" y="3398292"/>
                <a:chExt cx="10868115" cy="4592474"/>
              </a:xfrm>
              <a:grpFill/>
            </p:grpSpPr>
            <p:pic>
              <p:nvPicPr>
                <p:cNvPr id="96" name="Graphic 95">
                  <a:extLst>
                    <a:ext uri="{FF2B5EF4-FFF2-40B4-BE49-F238E27FC236}">
                      <a16:creationId xmlns:a16="http://schemas.microsoft.com/office/drawing/2014/main" id="{76F14AA7-3B67-310F-DFD5-3C7BCDA83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7" name="Graphic 96">
                  <a:extLst>
                    <a:ext uri="{FF2B5EF4-FFF2-40B4-BE49-F238E27FC236}">
                      <a16:creationId xmlns:a16="http://schemas.microsoft.com/office/drawing/2014/main" id="{C35D9720-1E94-3137-2242-3B843552B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93" name="Group 92">
                <a:extLst>
                  <a:ext uri="{FF2B5EF4-FFF2-40B4-BE49-F238E27FC236}">
                    <a16:creationId xmlns:a16="http://schemas.microsoft.com/office/drawing/2014/main" id="{6A01304F-2B65-57F0-6398-54BEEACAD3A3}"/>
                  </a:ext>
                </a:extLst>
              </p:cNvPr>
              <p:cNvGrpSpPr/>
              <p:nvPr/>
            </p:nvGrpSpPr>
            <p:grpSpPr>
              <a:xfrm rot="3600000">
                <a:off x="-13073550" y="3398291"/>
                <a:ext cx="10868115" cy="4592474"/>
                <a:chOff x="-13073550" y="3398292"/>
                <a:chExt cx="10868115" cy="4592474"/>
              </a:xfrm>
              <a:grpFill/>
            </p:grpSpPr>
            <p:pic>
              <p:nvPicPr>
                <p:cNvPr id="94" name="Graphic 93">
                  <a:extLst>
                    <a:ext uri="{FF2B5EF4-FFF2-40B4-BE49-F238E27FC236}">
                      <a16:creationId xmlns:a16="http://schemas.microsoft.com/office/drawing/2014/main" id="{187B5987-71B1-4FF8-E04E-576503DA20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95" name="Graphic 94">
                  <a:extLst>
                    <a:ext uri="{FF2B5EF4-FFF2-40B4-BE49-F238E27FC236}">
                      <a16:creationId xmlns:a16="http://schemas.microsoft.com/office/drawing/2014/main" id="{CA7EA501-A75F-2145-A6E8-B8D4D64B81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36" name="Graphic 5">
              <a:extLst>
                <a:ext uri="{FF2B5EF4-FFF2-40B4-BE49-F238E27FC236}">
                  <a16:creationId xmlns:a16="http://schemas.microsoft.com/office/drawing/2014/main" id="{40483416-2817-73E5-36B9-0556FE1D11A3}"/>
                </a:ext>
              </a:extLst>
            </p:cNvPr>
            <p:cNvGrpSpPr/>
            <p:nvPr/>
          </p:nvGrpSpPr>
          <p:grpSpPr>
            <a:xfrm rot="17096485">
              <a:off x="-6289091" y="799971"/>
              <a:ext cx="2039455" cy="2103885"/>
              <a:chOff x="4071312" y="2489702"/>
              <a:chExt cx="3527293" cy="3638722"/>
            </a:xfrm>
            <a:noFill/>
          </p:grpSpPr>
          <p:sp>
            <p:nvSpPr>
              <p:cNvPr id="79" name="Freeform: Shape 78">
                <a:extLst>
                  <a:ext uri="{FF2B5EF4-FFF2-40B4-BE49-F238E27FC236}">
                    <a16:creationId xmlns:a16="http://schemas.microsoft.com/office/drawing/2014/main" id="{29C3D54C-82AC-68EA-9681-71BE4BE1AD0E}"/>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0" name="Freeform: Shape 79">
                <a:extLst>
                  <a:ext uri="{FF2B5EF4-FFF2-40B4-BE49-F238E27FC236}">
                    <a16:creationId xmlns:a16="http://schemas.microsoft.com/office/drawing/2014/main" id="{A82EC993-2B4D-9065-E78A-86A51AE97E9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B5931167-2551-0312-EF48-4AB974C3F12C}"/>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07F225D7-882D-A693-52CA-6501768AE5E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FC8CBFAD-8004-07E3-206E-54FF0096B1C0}"/>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4AE461E3-8282-D1D3-85F8-34D1E3CB2A5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96D0C61A-A1D0-0ABE-4E4C-244BA797C6B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21E5CB8-A3FA-88D1-0CDE-8A3C873A7D46}"/>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93BAC319-5C4E-70B8-DE5B-88B09B455AAF}"/>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31B55F13-DFD0-35A9-5436-27C4A142092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E2D56FCC-2C6A-B5D3-B0C8-CEB8DC442121}"/>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59328A9A-9FE5-52A4-94BB-00EF7CCEE145}"/>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F4364F">
                        <a:alpha val="0"/>
                      </a:srgbClr>
                    </a:gs>
                    <a:gs pos="75000">
                      <a:srgbClr val="C940AE">
                        <a:alpha val="0"/>
                      </a:srgbClr>
                    </a:gs>
                    <a:gs pos="50000">
                      <a:srgbClr val="D44690">
                        <a:alpha val="50000"/>
                      </a:srgbClr>
                    </a:gs>
                    <a:gs pos="0">
                      <a:srgbClr val="C03BC4">
                        <a:lumMod val="60000"/>
                        <a:lumOff val="40000"/>
                      </a:srgbClr>
                    </a:gs>
                    <a:gs pos="100000">
                      <a:srgbClr val="C03BC4">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37" name="Graphic 5">
              <a:extLst>
                <a:ext uri="{FF2B5EF4-FFF2-40B4-BE49-F238E27FC236}">
                  <a16:creationId xmlns:a16="http://schemas.microsoft.com/office/drawing/2014/main" id="{72DAF5FA-5F3D-0807-5161-042F9E9D0982}"/>
                </a:ext>
              </a:extLst>
            </p:cNvPr>
            <p:cNvGrpSpPr/>
            <p:nvPr/>
          </p:nvGrpSpPr>
          <p:grpSpPr>
            <a:xfrm rot="1530955">
              <a:off x="-6413599" y="569189"/>
              <a:ext cx="2476400" cy="2415487"/>
              <a:chOff x="4270587" y="2574268"/>
              <a:chExt cx="3544376" cy="3457192"/>
            </a:xfrm>
            <a:noFill/>
          </p:grpSpPr>
          <p:sp>
            <p:nvSpPr>
              <p:cNvPr id="67" name="Freeform: Shape 66">
                <a:extLst>
                  <a:ext uri="{FF2B5EF4-FFF2-40B4-BE49-F238E27FC236}">
                    <a16:creationId xmlns:a16="http://schemas.microsoft.com/office/drawing/2014/main" id="{6ADC6516-2D9C-EB85-7429-118B69B0523F}"/>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17D56D07-F34F-6285-C0AD-E82EE852B1A2}"/>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8D3B421F-FC5B-5305-8557-5D20847996F5}"/>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54592036-501B-9AF2-7798-A5EAE6EF5287}"/>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CC410C1F-7446-99B1-4648-5C5EB84ED41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2" name="Freeform: Shape 71">
                <a:extLst>
                  <a:ext uri="{FF2B5EF4-FFF2-40B4-BE49-F238E27FC236}">
                    <a16:creationId xmlns:a16="http://schemas.microsoft.com/office/drawing/2014/main" id="{FC8025AF-06DA-B3E1-02CB-13E4ADA19B3E}"/>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3" name="Freeform: Shape 72">
                <a:extLst>
                  <a:ext uri="{FF2B5EF4-FFF2-40B4-BE49-F238E27FC236}">
                    <a16:creationId xmlns:a16="http://schemas.microsoft.com/office/drawing/2014/main" id="{4B265159-ADE4-CDD5-3F13-181E51B8782F}"/>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4" name="Freeform: Shape 73">
                <a:extLst>
                  <a:ext uri="{FF2B5EF4-FFF2-40B4-BE49-F238E27FC236}">
                    <a16:creationId xmlns:a16="http://schemas.microsoft.com/office/drawing/2014/main" id="{96F92493-6A1C-BCBB-F3E0-5FA34D1DC40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5" name="Freeform: Shape 74">
                <a:extLst>
                  <a:ext uri="{FF2B5EF4-FFF2-40B4-BE49-F238E27FC236}">
                    <a16:creationId xmlns:a16="http://schemas.microsoft.com/office/drawing/2014/main" id="{B3A1D98E-A28E-0120-BB86-0B46BCD6FF11}"/>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6" name="Freeform: Shape 75">
                <a:extLst>
                  <a:ext uri="{FF2B5EF4-FFF2-40B4-BE49-F238E27FC236}">
                    <a16:creationId xmlns:a16="http://schemas.microsoft.com/office/drawing/2014/main" id="{F2D30AE4-1103-AC56-5816-79468E7C7BE6}"/>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7" name="Freeform: Shape 76">
                <a:extLst>
                  <a:ext uri="{FF2B5EF4-FFF2-40B4-BE49-F238E27FC236}">
                    <a16:creationId xmlns:a16="http://schemas.microsoft.com/office/drawing/2014/main" id="{256B207F-593F-35F1-D787-0EE6E52E4A9E}"/>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78" name="Freeform: Shape 77">
                <a:extLst>
                  <a:ext uri="{FF2B5EF4-FFF2-40B4-BE49-F238E27FC236}">
                    <a16:creationId xmlns:a16="http://schemas.microsoft.com/office/drawing/2014/main" id="{DA08BFED-9A1C-EEE7-9C6D-DE0D7C00262E}"/>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rgbClr val="F4364F">
                        <a:alpha val="0"/>
                      </a:srgbClr>
                    </a:gs>
                    <a:gs pos="50000">
                      <a:srgbClr val="D44690">
                        <a:alpha val="0"/>
                      </a:srgbClr>
                    </a:gs>
                    <a:gs pos="0">
                      <a:srgbClr val="C03BC4">
                        <a:lumMod val="60000"/>
                        <a:lumOff val="40000"/>
                      </a:srgbClr>
                    </a:gs>
                    <a:gs pos="100000">
                      <a:srgbClr val="C03BC4">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38" name="Graphic 5">
              <a:extLst>
                <a:ext uri="{FF2B5EF4-FFF2-40B4-BE49-F238E27FC236}">
                  <a16:creationId xmlns:a16="http://schemas.microsoft.com/office/drawing/2014/main" id="{6D12958A-18BB-0F2D-6876-060EE6584A49}"/>
                </a:ext>
              </a:extLst>
            </p:cNvPr>
            <p:cNvGrpSpPr/>
            <p:nvPr/>
          </p:nvGrpSpPr>
          <p:grpSpPr>
            <a:xfrm rot="493675">
              <a:off x="-6806101" y="683791"/>
              <a:ext cx="3322108" cy="2161678"/>
              <a:chOff x="3224705" y="2448010"/>
              <a:chExt cx="5745675" cy="3738674"/>
            </a:xfrm>
            <a:noFill/>
          </p:grpSpPr>
          <p:sp>
            <p:nvSpPr>
              <p:cNvPr id="52" name="Freeform: Shape 51">
                <a:extLst>
                  <a:ext uri="{FF2B5EF4-FFF2-40B4-BE49-F238E27FC236}">
                    <a16:creationId xmlns:a16="http://schemas.microsoft.com/office/drawing/2014/main" id="{FDDDFA1E-5C80-51A0-667A-D5DB416129F2}"/>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8968B4A-3A43-7348-A582-33DF01FDBBE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E054CBF7-4039-CA00-CE03-F8A7F057DC3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AFC08ED6-D2A3-D24F-FC57-1DFABD94ED3D}"/>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AC14D82B-79ED-129D-0AEF-EF5195FD630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FCDD7C9D-B60D-CBEA-EA0F-3F9950E98119}"/>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7BF1E0E8-818E-9DC8-1D02-458D2C35A4C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B7B3C716-EEA3-F506-10FE-99B0AF7E255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FCFAD465-30F6-9052-8A39-537297B6FC6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CAC689ED-3E55-94F9-7A97-3ED82A8B644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291AD1E1-56D3-E2ED-FE5B-41A0DEE64C4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36930987-8FFD-9A5E-F419-BAB217EF6E1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F4364F">
                        <a:alpha val="0"/>
                      </a:srgbClr>
                    </a:gs>
                    <a:gs pos="75000">
                      <a:srgbClr val="CB41A9">
                        <a:alpha val="0"/>
                      </a:srgbClr>
                    </a:gs>
                    <a:gs pos="50000">
                      <a:srgbClr val="D44690">
                        <a:alpha val="50000"/>
                      </a:srgbClr>
                    </a:gs>
                    <a:gs pos="0">
                      <a:srgbClr val="C03BC4">
                        <a:lumMod val="60000"/>
                        <a:lumOff val="40000"/>
                      </a:srgbClr>
                    </a:gs>
                    <a:gs pos="100000">
                      <a:srgbClr val="C03BC4">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nvGrpSpPr>
            <p:cNvPr id="39" name="Graphic 5">
              <a:extLst>
                <a:ext uri="{FF2B5EF4-FFF2-40B4-BE49-F238E27FC236}">
                  <a16:creationId xmlns:a16="http://schemas.microsoft.com/office/drawing/2014/main" id="{452A6DD3-D574-7C2D-4CA2-59D473F18264}"/>
                </a:ext>
              </a:extLst>
            </p:cNvPr>
            <p:cNvGrpSpPr/>
            <p:nvPr/>
          </p:nvGrpSpPr>
          <p:grpSpPr>
            <a:xfrm rot="2104378">
              <a:off x="-6412180" y="232531"/>
              <a:ext cx="2239898" cy="2863531"/>
              <a:chOff x="4061078" y="1549502"/>
              <a:chExt cx="3873961" cy="4952549"/>
            </a:xfrm>
            <a:noFill/>
          </p:grpSpPr>
          <p:sp>
            <p:nvSpPr>
              <p:cNvPr id="40" name="Freeform: Shape 39">
                <a:extLst>
                  <a:ext uri="{FF2B5EF4-FFF2-40B4-BE49-F238E27FC236}">
                    <a16:creationId xmlns:a16="http://schemas.microsoft.com/office/drawing/2014/main" id="{8F67EB24-6606-1BC0-2F49-6BB810D0B4E6}"/>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EE2A3CE3-22D7-6451-88FC-E6BB9C9F314A}"/>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41B99E3D-CD11-30BB-E2A8-9E286DE5B55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5B4E5B30-CB14-101A-B1F1-EE1B8CCEB65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736D54-2EE6-9608-C0FA-750B36F05472}"/>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3F55BD41-EF00-BA7E-BD6E-4AC04CF13F6D}"/>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3C082B86-B606-82AC-B7B2-5F92BECCD169}"/>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0ED3F634-AF82-3686-203F-FD8957CDD75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63398B4A-0457-F7C1-47E3-874A5EE236BD}"/>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0FD72E35-FAA6-CFC3-AF67-B5276215420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BA847A08-600B-681E-3024-13FDE533922C}"/>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AF4B22B1-F11B-A30D-FC0A-ECB3BA35B821}"/>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F4364F">
                        <a:alpha val="0"/>
                      </a:srgbClr>
                    </a:gs>
                    <a:gs pos="75000">
                      <a:srgbClr val="C73FB1">
                        <a:alpha val="0"/>
                      </a:srgbClr>
                    </a:gs>
                    <a:gs pos="50000">
                      <a:srgbClr val="D44690">
                        <a:alpha val="50000"/>
                      </a:srgbClr>
                    </a:gs>
                    <a:gs pos="0">
                      <a:srgbClr val="C03BC4">
                        <a:lumMod val="60000"/>
                        <a:lumOff val="40000"/>
                      </a:srgbClr>
                    </a:gs>
                    <a:gs pos="100000">
                      <a:srgbClr val="C03BC4">
                        <a:alpha val="4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grpSp>
      </p:grpSp>
      <p:sp>
        <p:nvSpPr>
          <p:cNvPr id="17" name="Rectangle: Rounded Corners 16">
            <a:extLst>
              <a:ext uri="{FF2B5EF4-FFF2-40B4-BE49-F238E27FC236}">
                <a16:creationId xmlns:a16="http://schemas.microsoft.com/office/drawing/2014/main" id="{D8C3CE0E-1ACC-036E-D382-E31E1B4D1D30}"/>
              </a:ext>
              <a:ext uri="{C183D7F6-B498-43B3-948B-1728B52AA6E4}">
                <adec:decorative xmlns:adec="http://schemas.microsoft.com/office/drawing/2017/decorative" val="1"/>
              </a:ext>
            </a:extLst>
          </p:cNvPr>
          <p:cNvSpPr>
            <a:spLocks/>
          </p:cNvSpPr>
          <p:nvPr/>
        </p:nvSpPr>
        <p:spPr bwMode="auto">
          <a:xfrm>
            <a:off x="497734" y="1840831"/>
            <a:ext cx="11383851" cy="3176337"/>
          </a:xfrm>
          <a:prstGeom prst="roundRect">
            <a:avLst>
              <a:gd name="adj" fmla="val 5361"/>
            </a:avLst>
          </a:prstGeom>
          <a:solidFill>
            <a:srgbClr val="454142">
              <a:alpha val="75000"/>
            </a:srgb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18" name="Rectangle: Rounded Corners 17">
            <a:extLst>
              <a:ext uri="{FF2B5EF4-FFF2-40B4-BE49-F238E27FC236}">
                <a16:creationId xmlns:a16="http://schemas.microsoft.com/office/drawing/2014/main" id="{CD2118BD-FC0B-8CEF-5297-9052776E6D08}"/>
              </a:ext>
            </a:extLst>
          </p:cNvPr>
          <p:cNvSpPr/>
          <p:nvPr/>
        </p:nvSpPr>
        <p:spPr bwMode="auto">
          <a:xfrm>
            <a:off x="662324" y="3080084"/>
            <a:ext cx="11049399" cy="523220"/>
          </a:xfrm>
          <a:prstGeom prst="roundRect">
            <a:avLst>
              <a:gd name="adj" fmla="val 50000"/>
            </a:avLst>
          </a:prstGeom>
          <a:gradFill>
            <a:gsLst>
              <a:gs pos="100000">
                <a:srgbClr val="286BD1"/>
              </a:gs>
              <a:gs pos="0">
                <a:srgbClr val="00B0F0"/>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19" name="Group 18">
            <a:extLst>
              <a:ext uri="{FF2B5EF4-FFF2-40B4-BE49-F238E27FC236}">
                <a16:creationId xmlns:a16="http://schemas.microsoft.com/office/drawing/2014/main" id="{995F50EF-4C86-B533-EA65-2069A3F0C32E}"/>
              </a:ext>
            </a:extLst>
          </p:cNvPr>
          <p:cNvGrpSpPr/>
          <p:nvPr/>
        </p:nvGrpSpPr>
        <p:grpSpPr>
          <a:xfrm>
            <a:off x="1835510" y="2827325"/>
            <a:ext cx="1801554" cy="1576559"/>
            <a:chOff x="1961525" y="3785458"/>
            <a:chExt cx="1801554" cy="1576559"/>
          </a:xfrm>
        </p:grpSpPr>
        <p:sp>
          <p:nvSpPr>
            <p:cNvPr id="20" name="Oval 19">
              <a:extLst>
                <a:ext uri="{FF2B5EF4-FFF2-40B4-BE49-F238E27FC236}">
                  <a16:creationId xmlns:a16="http://schemas.microsoft.com/office/drawing/2014/main" id="{C6D4F1DC-A797-299D-47E9-2C007D07D6F1}"/>
                </a:ext>
              </a:extLst>
            </p:cNvPr>
            <p:cNvSpPr/>
            <p:nvPr/>
          </p:nvSpPr>
          <p:spPr bwMode="auto">
            <a:xfrm>
              <a:off x="2366630" y="378545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F744F4A5-0A22-9C1D-FD02-93F082902C73}"/>
                </a:ext>
              </a:extLst>
            </p:cNvPr>
            <p:cNvSpPr/>
            <p:nvPr/>
          </p:nvSpPr>
          <p:spPr bwMode="auto">
            <a:xfrm>
              <a:off x="2463959" y="388278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3" name="Rectangle: Rounded Corners 22">
              <a:extLst>
                <a:ext uri="{FF2B5EF4-FFF2-40B4-BE49-F238E27FC236}">
                  <a16:creationId xmlns:a16="http://schemas.microsoft.com/office/drawing/2014/main" id="{85FA285F-B426-790A-87B3-C38D015216E5}"/>
                </a:ext>
              </a:extLst>
            </p:cNvPr>
            <p:cNvSpPr/>
            <p:nvPr/>
          </p:nvSpPr>
          <p:spPr bwMode="auto">
            <a:xfrm>
              <a:off x="2016071" y="5141292"/>
              <a:ext cx="1599709" cy="220725"/>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For Specific Tasks</a:t>
              </a:r>
            </a:p>
          </p:txBody>
        </p:sp>
        <p:sp>
          <p:nvSpPr>
            <p:cNvPr id="24" name="TextBox 23">
              <a:extLst>
                <a:ext uri="{FF2B5EF4-FFF2-40B4-BE49-F238E27FC236}">
                  <a16:creationId xmlns:a16="http://schemas.microsoft.com/office/drawing/2014/main" id="{A36311A1-8CD6-8975-45BF-52B3894CD62B}"/>
                </a:ext>
              </a:extLst>
            </p:cNvPr>
            <p:cNvSpPr txBox="1"/>
            <p:nvPr/>
          </p:nvSpPr>
          <p:spPr>
            <a:xfrm>
              <a:off x="1961525" y="4787349"/>
              <a:ext cx="1801554"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Single Agent</a:t>
              </a:r>
            </a:p>
          </p:txBody>
        </p:sp>
      </p:grpSp>
      <p:grpSp>
        <p:nvGrpSpPr>
          <p:cNvPr id="25" name="Group 24">
            <a:extLst>
              <a:ext uri="{FF2B5EF4-FFF2-40B4-BE49-F238E27FC236}">
                <a16:creationId xmlns:a16="http://schemas.microsoft.com/office/drawing/2014/main" id="{2A2F3668-994E-57BA-C062-E746CB4DA68B}"/>
              </a:ext>
            </a:extLst>
          </p:cNvPr>
          <p:cNvGrpSpPr/>
          <p:nvPr/>
        </p:nvGrpSpPr>
        <p:grpSpPr>
          <a:xfrm>
            <a:off x="5291748" y="2837629"/>
            <a:ext cx="1886893" cy="1579434"/>
            <a:chOff x="5257190" y="3776246"/>
            <a:chExt cx="1886893" cy="1579434"/>
          </a:xfrm>
        </p:grpSpPr>
        <p:grpSp>
          <p:nvGrpSpPr>
            <p:cNvPr id="26" name="Group 25">
              <a:extLst>
                <a:ext uri="{FF2B5EF4-FFF2-40B4-BE49-F238E27FC236}">
                  <a16:creationId xmlns:a16="http://schemas.microsoft.com/office/drawing/2014/main" id="{CC87B73D-1BE3-865E-4D7F-3CCA2A502BFA}"/>
                </a:ext>
              </a:extLst>
            </p:cNvPr>
            <p:cNvGrpSpPr/>
            <p:nvPr/>
          </p:nvGrpSpPr>
          <p:grpSpPr>
            <a:xfrm>
              <a:off x="5662599" y="3776246"/>
              <a:ext cx="991344" cy="991341"/>
              <a:chOff x="3031090" y="2734209"/>
              <a:chExt cx="752625" cy="752623"/>
            </a:xfrm>
          </p:grpSpPr>
          <p:sp>
            <p:nvSpPr>
              <p:cNvPr id="30" name="Oval 29">
                <a:extLst>
                  <a:ext uri="{FF2B5EF4-FFF2-40B4-BE49-F238E27FC236}">
                    <a16:creationId xmlns:a16="http://schemas.microsoft.com/office/drawing/2014/main" id="{91182B95-856B-4154-DB7F-B09FD885B14B}"/>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906248A7-3E1E-68B4-E2FF-69588F35A2EE}"/>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sp>
          <p:nvSpPr>
            <p:cNvPr id="28" name="TextBox 27">
              <a:extLst>
                <a:ext uri="{FF2B5EF4-FFF2-40B4-BE49-F238E27FC236}">
                  <a16:creationId xmlns:a16="http://schemas.microsoft.com/office/drawing/2014/main" id="{0C2D731A-7DA8-92E0-B588-B9441B26662B}"/>
                </a:ext>
              </a:extLst>
            </p:cNvPr>
            <p:cNvSpPr txBox="1"/>
            <p:nvPr/>
          </p:nvSpPr>
          <p:spPr>
            <a:xfrm>
              <a:off x="5257390" y="4762555"/>
              <a:ext cx="1801762"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Multi-Agent</a:t>
              </a:r>
            </a:p>
          </p:txBody>
        </p:sp>
        <p:sp>
          <p:nvSpPr>
            <p:cNvPr id="29" name="Rectangle: Rounded Corners 28">
              <a:extLst>
                <a:ext uri="{FF2B5EF4-FFF2-40B4-BE49-F238E27FC236}">
                  <a16:creationId xmlns:a16="http://schemas.microsoft.com/office/drawing/2014/main" id="{C112C60B-C495-F224-E431-694357E46A12}"/>
                </a:ext>
              </a:extLst>
            </p:cNvPr>
            <p:cNvSpPr/>
            <p:nvPr/>
          </p:nvSpPr>
          <p:spPr bwMode="auto">
            <a:xfrm>
              <a:off x="5257190" y="5110968"/>
              <a:ext cx="1886893" cy="244712"/>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For Complex Tasks</a:t>
              </a:r>
            </a:p>
          </p:txBody>
        </p:sp>
      </p:grpSp>
      <p:sp>
        <p:nvSpPr>
          <p:cNvPr id="32" name="Title 1">
            <a:extLst>
              <a:ext uri="{FF2B5EF4-FFF2-40B4-BE49-F238E27FC236}">
                <a16:creationId xmlns:a16="http://schemas.microsoft.com/office/drawing/2014/main" id="{77D5EB1C-56C3-8BA8-F26C-E7F0AAB53E79}"/>
              </a:ext>
            </a:extLst>
          </p:cNvPr>
          <p:cNvSpPr>
            <a:spLocks noGrp="1"/>
          </p:cNvSpPr>
          <p:nvPr>
            <p:ph type="title"/>
          </p:nvPr>
        </p:nvSpPr>
        <p:spPr>
          <a:xfrm>
            <a:off x="586740" y="447780"/>
            <a:ext cx="11018520" cy="553998"/>
          </a:xfrm>
        </p:spPr>
        <p:txBody>
          <a:bodyPr>
            <a:normAutofit/>
          </a:bodyPr>
          <a:lstStyle/>
          <a:p>
            <a:pPr algn="ctr"/>
            <a:r>
              <a:rPr lang="en-US" b="1">
                <a:solidFill>
                  <a:schemeClr val="bg1"/>
                </a:solidFill>
                <a:cs typeface="Segoe Sans Text"/>
              </a:rPr>
              <a:t>Agentic Future Direction</a:t>
            </a:r>
            <a:endParaRPr lang="en-US" sz="3600" b="1">
              <a:solidFill>
                <a:schemeClr val="bg1"/>
              </a:solidFill>
              <a:cs typeface="Segoe Sans Text"/>
            </a:endParaRPr>
          </a:p>
        </p:txBody>
      </p:sp>
      <p:sp>
        <p:nvSpPr>
          <p:cNvPr id="33" name="Rectangle: Rounded Corners 32">
            <a:extLst>
              <a:ext uri="{FF2B5EF4-FFF2-40B4-BE49-F238E27FC236}">
                <a16:creationId xmlns:a16="http://schemas.microsoft.com/office/drawing/2014/main" id="{BD563FDF-54F4-1B5A-B6F3-FB2E522CE35C}"/>
              </a:ext>
            </a:extLst>
          </p:cNvPr>
          <p:cNvSpPr/>
          <p:nvPr/>
        </p:nvSpPr>
        <p:spPr bwMode="auto">
          <a:xfrm>
            <a:off x="8241437" y="4183844"/>
            <a:ext cx="3327727" cy="209408"/>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For Deterministic, Stateful Processes </a:t>
            </a:r>
          </a:p>
        </p:txBody>
      </p:sp>
      <p:sp>
        <p:nvSpPr>
          <p:cNvPr id="34" name="TextBox 33">
            <a:extLst>
              <a:ext uri="{FF2B5EF4-FFF2-40B4-BE49-F238E27FC236}">
                <a16:creationId xmlns:a16="http://schemas.microsoft.com/office/drawing/2014/main" id="{A3DB9AEA-E3B8-3D6D-74F3-3DB7AECFCB0E}"/>
              </a:ext>
            </a:extLst>
          </p:cNvPr>
          <p:cNvSpPr txBox="1"/>
          <p:nvPr/>
        </p:nvSpPr>
        <p:spPr>
          <a:xfrm>
            <a:off x="8073189" y="3820685"/>
            <a:ext cx="3638534" cy="353943"/>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Agentic Enabled Business Process</a:t>
            </a:r>
            <a:endParaRPr kumimoji="0" lang="en-US" sz="17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B2C4B87F-B3CB-F33D-62A1-AECE02E7C7E7}"/>
              </a:ext>
            </a:extLst>
          </p:cNvPr>
          <p:cNvSpPr txBox="1"/>
          <p:nvPr/>
        </p:nvSpPr>
        <p:spPr>
          <a:xfrm>
            <a:off x="732153" y="3126251"/>
            <a:ext cx="1016512" cy="430887"/>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Agentic Path</a:t>
            </a:r>
          </a:p>
        </p:txBody>
      </p:sp>
      <p:sp>
        <p:nvSpPr>
          <p:cNvPr id="58" name="Oval 57">
            <a:extLst>
              <a:ext uri="{FF2B5EF4-FFF2-40B4-BE49-F238E27FC236}">
                <a16:creationId xmlns:a16="http://schemas.microsoft.com/office/drawing/2014/main" id="{2E34ACEF-D180-6F1E-8087-492842B6EADC}"/>
              </a:ext>
            </a:extLst>
          </p:cNvPr>
          <p:cNvSpPr/>
          <p:nvPr/>
        </p:nvSpPr>
        <p:spPr bwMode="auto">
          <a:xfrm>
            <a:off x="9311167" y="2827325"/>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65083F6D-FA14-3852-33E1-F64A928F0C27}"/>
              </a:ext>
            </a:extLst>
          </p:cNvPr>
          <p:cNvSpPr/>
          <p:nvPr/>
        </p:nvSpPr>
        <p:spPr bwMode="auto">
          <a:xfrm>
            <a:off x="9408496" y="2924655"/>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6" name="Graphic 5" descr="Workflow outline">
            <a:extLst>
              <a:ext uri="{FF2B5EF4-FFF2-40B4-BE49-F238E27FC236}">
                <a16:creationId xmlns:a16="http://schemas.microsoft.com/office/drawing/2014/main" id="{F3A4E85D-8840-D955-6A64-5844AE48CE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9887" y="3076636"/>
            <a:ext cx="613903" cy="567788"/>
          </a:xfrm>
          <a:prstGeom prst="rect">
            <a:avLst/>
          </a:prstGeom>
        </p:spPr>
      </p:pic>
      <p:pic>
        <p:nvPicPr>
          <p:cNvPr id="7" name="Graphic 6" descr="Robot outline">
            <a:extLst>
              <a:ext uri="{FF2B5EF4-FFF2-40B4-BE49-F238E27FC236}">
                <a16:creationId xmlns:a16="http://schemas.microsoft.com/office/drawing/2014/main" id="{FF2FBE81-C424-CBCC-9422-79CCA562EE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01896" y="3053074"/>
            <a:ext cx="495094" cy="495094"/>
          </a:xfrm>
          <a:prstGeom prst="rect">
            <a:avLst/>
          </a:prstGeom>
        </p:spPr>
      </p:pic>
      <p:grpSp>
        <p:nvGrpSpPr>
          <p:cNvPr id="11" name="Group 10">
            <a:extLst>
              <a:ext uri="{FF2B5EF4-FFF2-40B4-BE49-F238E27FC236}">
                <a16:creationId xmlns:a16="http://schemas.microsoft.com/office/drawing/2014/main" id="{C2C0196E-7A86-4354-91DE-03F64DE8F1DD}"/>
              </a:ext>
            </a:extLst>
          </p:cNvPr>
          <p:cNvGrpSpPr/>
          <p:nvPr/>
        </p:nvGrpSpPr>
        <p:grpSpPr>
          <a:xfrm>
            <a:off x="5786269" y="3015155"/>
            <a:ext cx="813196" cy="594885"/>
            <a:chOff x="-854319" y="4147378"/>
            <a:chExt cx="813196" cy="594885"/>
          </a:xfrm>
        </p:grpSpPr>
        <p:pic>
          <p:nvPicPr>
            <p:cNvPr id="8" name="Graphic 7" descr="Robot outline">
              <a:extLst>
                <a:ext uri="{FF2B5EF4-FFF2-40B4-BE49-F238E27FC236}">
                  <a16:creationId xmlns:a16="http://schemas.microsoft.com/office/drawing/2014/main" id="{C4FF1664-2566-4F77-4062-FDD70D18C4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6008" y="4147378"/>
              <a:ext cx="396590" cy="396590"/>
            </a:xfrm>
            <a:prstGeom prst="rect">
              <a:avLst/>
            </a:prstGeom>
          </p:spPr>
        </p:pic>
        <p:pic>
          <p:nvPicPr>
            <p:cNvPr id="9" name="Graphic 8" descr="Robot outline">
              <a:extLst>
                <a:ext uri="{FF2B5EF4-FFF2-40B4-BE49-F238E27FC236}">
                  <a16:creationId xmlns:a16="http://schemas.microsoft.com/office/drawing/2014/main" id="{57D1BEB2-5FC7-9AA5-031B-A18F46EC17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319" y="4305913"/>
              <a:ext cx="396590" cy="396590"/>
            </a:xfrm>
            <a:prstGeom prst="rect">
              <a:avLst/>
            </a:prstGeom>
          </p:spPr>
        </p:pic>
        <p:pic>
          <p:nvPicPr>
            <p:cNvPr id="10" name="Graphic 9" descr="Robot outline">
              <a:extLst>
                <a:ext uri="{FF2B5EF4-FFF2-40B4-BE49-F238E27FC236}">
                  <a16:creationId xmlns:a16="http://schemas.microsoft.com/office/drawing/2014/main" id="{9EC7673A-4457-7070-B9C4-E703DEC6A3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713" y="4345673"/>
              <a:ext cx="396590" cy="396590"/>
            </a:xfrm>
            <a:prstGeom prst="rect">
              <a:avLst/>
            </a:prstGeom>
          </p:spPr>
        </p:pic>
      </p:grpSp>
      <p:sp>
        <p:nvSpPr>
          <p:cNvPr id="3" name="Grey oval containing warning">
            <a:extLst>
              <a:ext uri="{FF2B5EF4-FFF2-40B4-BE49-F238E27FC236}">
                <a16:creationId xmlns:a16="http://schemas.microsoft.com/office/drawing/2014/main" id="{D2ED2CE1-F323-629B-DEA5-0A5FD92184CF}"/>
              </a:ext>
              <a:ext uri="{C183D7F6-B498-43B3-948B-1728B52AA6E4}">
                <adec:decorative xmlns:adec="http://schemas.microsoft.com/office/drawing/2017/decorative" val="1"/>
              </a:ext>
            </a:extLst>
          </p:cNvPr>
          <p:cNvSpPr/>
          <p:nvPr/>
        </p:nvSpPr>
        <p:spPr>
          <a:xfrm>
            <a:off x="9408496" y="2919790"/>
            <a:ext cx="796686" cy="826910"/>
          </a:xfrm>
          <a:prstGeom prst="ellipse">
            <a:avLst/>
          </a:prstGeom>
          <a:gradFill flip="none" rotWithShape="1">
            <a:gsLst>
              <a:gs pos="0">
                <a:schemeClr val="accent4"/>
              </a:gs>
              <a:gs pos="80000">
                <a:schemeClr val="accent3"/>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000000"/>
              </a:solidFill>
              <a:effectLst/>
              <a:uLnTx/>
              <a:uFillTx/>
              <a:latin typeface="Segoe Sans Text Semibold"/>
              <a:ea typeface="+mn-ea"/>
              <a:cs typeface="+mn-cs"/>
              <a:sym typeface="Segoe UI Semilight"/>
            </a:endParaRPr>
          </a:p>
        </p:txBody>
      </p:sp>
      <p:sp>
        <p:nvSpPr>
          <p:cNvPr id="4" name="Graphic 32">
            <a:extLst>
              <a:ext uri="{FF2B5EF4-FFF2-40B4-BE49-F238E27FC236}">
                <a16:creationId xmlns:a16="http://schemas.microsoft.com/office/drawing/2014/main" id="{99489518-52BE-C710-69B4-81030B2044AD}"/>
              </a:ext>
              <a:ext uri="{C183D7F6-B498-43B3-948B-1728B52AA6E4}">
                <adec:decorative xmlns:adec="http://schemas.microsoft.com/office/drawing/2017/decorative" val="1"/>
              </a:ext>
            </a:extLst>
          </p:cNvPr>
          <p:cNvSpPr/>
          <p:nvPr/>
        </p:nvSpPr>
        <p:spPr>
          <a:xfrm>
            <a:off x="9660824" y="3145379"/>
            <a:ext cx="303705" cy="313931"/>
          </a:xfrm>
          <a:custGeom>
            <a:avLst/>
            <a:gdLst>
              <a:gd name="connsiteX0" fmla="*/ 318314 w 400050"/>
              <a:gd name="connsiteY0" fmla="*/ 5569 h 400059"/>
              <a:gd name="connsiteX1" fmla="*/ 291374 w 400050"/>
              <a:gd name="connsiteY1" fmla="*/ 5591 h 400059"/>
              <a:gd name="connsiteX2" fmla="*/ 291396 w 400050"/>
              <a:gd name="connsiteY2" fmla="*/ 32531 h 400059"/>
              <a:gd name="connsiteX3" fmla="*/ 315994 w 400050"/>
              <a:gd name="connsiteY3" fmla="*/ 57089 h 400059"/>
              <a:gd name="connsiteX4" fmla="*/ 209472 w 400050"/>
              <a:gd name="connsiteY4" fmla="*/ 57089 h 400059"/>
              <a:gd name="connsiteX5" fmla="*/ 152321 w 400050"/>
              <a:gd name="connsiteY5" fmla="*/ 114239 h 400059"/>
              <a:gd name="connsiteX6" fmla="*/ 152321 w 400050"/>
              <a:gd name="connsiteY6" fmla="*/ 285681 h 400059"/>
              <a:gd name="connsiteX7" fmla="*/ 133271 w 400050"/>
              <a:gd name="connsiteY7" fmla="*/ 304731 h 400059"/>
              <a:gd name="connsiteX8" fmla="*/ 111021 w 400050"/>
              <a:gd name="connsiteY8" fmla="*/ 304731 h 400059"/>
              <a:gd name="connsiteX9" fmla="*/ 57150 w 400050"/>
              <a:gd name="connsiteY9" fmla="*/ 266710 h 400059"/>
              <a:gd name="connsiteX10" fmla="*/ 0 w 400050"/>
              <a:gd name="connsiteY10" fmla="*/ 323860 h 400059"/>
              <a:gd name="connsiteX11" fmla="*/ 57150 w 400050"/>
              <a:gd name="connsiteY11" fmla="*/ 381010 h 400059"/>
              <a:gd name="connsiteX12" fmla="*/ 111076 w 400050"/>
              <a:gd name="connsiteY12" fmla="*/ 342831 h 400059"/>
              <a:gd name="connsiteX13" fmla="*/ 133271 w 400050"/>
              <a:gd name="connsiteY13" fmla="*/ 342831 h 400059"/>
              <a:gd name="connsiteX14" fmla="*/ 190422 w 400050"/>
              <a:gd name="connsiteY14" fmla="*/ 285681 h 400059"/>
              <a:gd name="connsiteX15" fmla="*/ 190422 w 400050"/>
              <a:gd name="connsiteY15" fmla="*/ 114239 h 400059"/>
              <a:gd name="connsiteX16" fmla="*/ 209472 w 400050"/>
              <a:gd name="connsiteY16" fmla="*/ 95189 h 400059"/>
              <a:gd name="connsiteX17" fmla="*/ 315937 w 400050"/>
              <a:gd name="connsiteY17" fmla="*/ 95189 h 400059"/>
              <a:gd name="connsiteX18" fmla="*/ 291267 w 400050"/>
              <a:gd name="connsiteY18" fmla="*/ 119778 h 400059"/>
              <a:gd name="connsiteX19" fmla="*/ 291221 w 400050"/>
              <a:gd name="connsiteY19" fmla="*/ 146719 h 400059"/>
              <a:gd name="connsiteX20" fmla="*/ 318162 w 400050"/>
              <a:gd name="connsiteY20" fmla="*/ 146764 h 400059"/>
              <a:gd name="connsiteX21" fmla="*/ 375485 w 400050"/>
              <a:gd name="connsiteY21" fmla="*/ 89632 h 400059"/>
              <a:gd name="connsiteX22" fmla="*/ 381088 w 400050"/>
              <a:gd name="connsiteY22" fmla="*/ 76147 h 400059"/>
              <a:gd name="connsiteX23" fmla="*/ 375496 w 400050"/>
              <a:gd name="connsiteY23" fmla="*/ 62658 h 400059"/>
              <a:gd name="connsiteX24" fmla="*/ 318314 w 400050"/>
              <a:gd name="connsiteY24" fmla="*/ 5569 h 400059"/>
              <a:gd name="connsiteX25" fmla="*/ 228600 w 400050"/>
              <a:gd name="connsiteY25" fmla="*/ 266710 h 400059"/>
              <a:gd name="connsiteX26" fmla="*/ 247650 w 400050"/>
              <a:gd name="connsiteY26" fmla="*/ 247660 h 400059"/>
              <a:gd name="connsiteX27" fmla="*/ 342900 w 400050"/>
              <a:gd name="connsiteY27" fmla="*/ 247660 h 400059"/>
              <a:gd name="connsiteX28" fmla="*/ 361950 w 400050"/>
              <a:gd name="connsiteY28" fmla="*/ 266710 h 400059"/>
              <a:gd name="connsiteX29" fmla="*/ 361950 w 400050"/>
              <a:gd name="connsiteY29" fmla="*/ 342910 h 400059"/>
              <a:gd name="connsiteX30" fmla="*/ 342900 w 400050"/>
              <a:gd name="connsiteY30" fmla="*/ 361960 h 400059"/>
              <a:gd name="connsiteX31" fmla="*/ 247650 w 400050"/>
              <a:gd name="connsiteY31" fmla="*/ 361960 h 400059"/>
              <a:gd name="connsiteX32" fmla="*/ 228600 w 400050"/>
              <a:gd name="connsiteY32" fmla="*/ 342910 h 400059"/>
              <a:gd name="connsiteX33" fmla="*/ 228600 w 400050"/>
              <a:gd name="connsiteY33" fmla="*/ 266710 h 400059"/>
              <a:gd name="connsiteX34" fmla="*/ 400050 w 400050"/>
              <a:gd name="connsiteY34" fmla="*/ 295285 h 400059"/>
              <a:gd name="connsiteX35" fmla="*/ 390525 w 400050"/>
              <a:gd name="connsiteY35" fmla="*/ 285760 h 400059"/>
              <a:gd name="connsiteX36" fmla="*/ 381000 w 400050"/>
              <a:gd name="connsiteY36" fmla="*/ 295285 h 400059"/>
              <a:gd name="connsiteX37" fmla="*/ 381000 w 400050"/>
              <a:gd name="connsiteY37" fmla="*/ 352435 h 400059"/>
              <a:gd name="connsiteX38" fmla="*/ 352425 w 400050"/>
              <a:gd name="connsiteY38" fmla="*/ 381010 h 400059"/>
              <a:gd name="connsiteX39" fmla="*/ 276225 w 400050"/>
              <a:gd name="connsiteY39" fmla="*/ 381010 h 400059"/>
              <a:gd name="connsiteX40" fmla="*/ 266700 w 400050"/>
              <a:gd name="connsiteY40" fmla="*/ 390535 h 400059"/>
              <a:gd name="connsiteX41" fmla="*/ 276225 w 400050"/>
              <a:gd name="connsiteY41" fmla="*/ 400060 h 400059"/>
              <a:gd name="connsiteX42" fmla="*/ 352425 w 400050"/>
              <a:gd name="connsiteY42" fmla="*/ 400060 h 400059"/>
              <a:gd name="connsiteX43" fmla="*/ 400050 w 400050"/>
              <a:gd name="connsiteY43" fmla="*/ 352435 h 400059"/>
              <a:gd name="connsiteX44" fmla="*/ 400050 w 400050"/>
              <a:gd name="connsiteY44" fmla="*/ 295285 h 40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00050" h="400059">
                <a:moveTo>
                  <a:pt x="318314" y="5569"/>
                </a:moveTo>
                <a:cubicBezTo>
                  <a:pt x="310869" y="-1865"/>
                  <a:pt x="298807" y="-1855"/>
                  <a:pt x="291374" y="5591"/>
                </a:cubicBezTo>
                <a:cubicBezTo>
                  <a:pt x="283940" y="13036"/>
                  <a:pt x="283950" y="25098"/>
                  <a:pt x="291396" y="32531"/>
                </a:cubicBezTo>
                <a:lnTo>
                  <a:pt x="315994" y="57089"/>
                </a:lnTo>
                <a:lnTo>
                  <a:pt x="209472" y="57089"/>
                </a:lnTo>
                <a:cubicBezTo>
                  <a:pt x="177908" y="57089"/>
                  <a:pt x="152321" y="82676"/>
                  <a:pt x="152321" y="114239"/>
                </a:cubicBezTo>
                <a:lnTo>
                  <a:pt x="152321" y="285681"/>
                </a:lnTo>
                <a:cubicBezTo>
                  <a:pt x="152321" y="296203"/>
                  <a:pt x="143792" y="304731"/>
                  <a:pt x="133271" y="304731"/>
                </a:cubicBezTo>
                <a:lnTo>
                  <a:pt x="111021" y="304731"/>
                </a:lnTo>
                <a:cubicBezTo>
                  <a:pt x="103153" y="282574"/>
                  <a:pt x="82004" y="266710"/>
                  <a:pt x="57150" y="266710"/>
                </a:cubicBezTo>
                <a:cubicBezTo>
                  <a:pt x="25587" y="266710"/>
                  <a:pt x="0" y="292296"/>
                  <a:pt x="0" y="323860"/>
                </a:cubicBezTo>
                <a:cubicBezTo>
                  <a:pt x="0" y="355422"/>
                  <a:pt x="25587" y="381010"/>
                  <a:pt x="57150" y="381010"/>
                </a:cubicBezTo>
                <a:cubicBezTo>
                  <a:pt x="82063" y="381010"/>
                  <a:pt x="103252" y="365068"/>
                  <a:pt x="111076" y="342831"/>
                </a:cubicBezTo>
                <a:lnTo>
                  <a:pt x="133271" y="342831"/>
                </a:lnTo>
                <a:cubicBezTo>
                  <a:pt x="164834" y="342831"/>
                  <a:pt x="190422" y="317245"/>
                  <a:pt x="190422" y="285681"/>
                </a:cubicBezTo>
                <a:lnTo>
                  <a:pt x="190422" y="114239"/>
                </a:lnTo>
                <a:cubicBezTo>
                  <a:pt x="190422" y="103718"/>
                  <a:pt x="198951" y="95189"/>
                  <a:pt x="209472" y="95189"/>
                </a:cubicBezTo>
                <a:lnTo>
                  <a:pt x="315937" y="95189"/>
                </a:lnTo>
                <a:lnTo>
                  <a:pt x="291267" y="119778"/>
                </a:lnTo>
                <a:cubicBezTo>
                  <a:pt x="283815" y="127205"/>
                  <a:pt x="283794" y="139267"/>
                  <a:pt x="291221" y="146719"/>
                </a:cubicBezTo>
                <a:cubicBezTo>
                  <a:pt x="298649" y="154170"/>
                  <a:pt x="310711" y="154191"/>
                  <a:pt x="318162" y="146764"/>
                </a:cubicBezTo>
                <a:lnTo>
                  <a:pt x="375485" y="89632"/>
                </a:lnTo>
                <a:cubicBezTo>
                  <a:pt x="379068" y="86059"/>
                  <a:pt x="381084" y="81208"/>
                  <a:pt x="381088" y="76147"/>
                </a:cubicBezTo>
                <a:cubicBezTo>
                  <a:pt x="381090" y="71087"/>
                  <a:pt x="379078" y="66233"/>
                  <a:pt x="375496" y="62658"/>
                </a:cubicBezTo>
                <a:lnTo>
                  <a:pt x="318314" y="5569"/>
                </a:lnTo>
                <a:close/>
                <a:moveTo>
                  <a:pt x="228600" y="266710"/>
                </a:moveTo>
                <a:cubicBezTo>
                  <a:pt x="228600" y="256188"/>
                  <a:pt x="237129" y="247660"/>
                  <a:pt x="247650" y="247660"/>
                </a:cubicBezTo>
                <a:lnTo>
                  <a:pt x="342900" y="247660"/>
                </a:lnTo>
                <a:cubicBezTo>
                  <a:pt x="353421" y="247660"/>
                  <a:pt x="361950" y="256188"/>
                  <a:pt x="361950" y="266710"/>
                </a:cubicBezTo>
                <a:lnTo>
                  <a:pt x="361950" y="342910"/>
                </a:lnTo>
                <a:cubicBezTo>
                  <a:pt x="361950" y="353431"/>
                  <a:pt x="353421" y="361960"/>
                  <a:pt x="342900" y="361960"/>
                </a:cubicBezTo>
                <a:lnTo>
                  <a:pt x="247650" y="361960"/>
                </a:lnTo>
                <a:cubicBezTo>
                  <a:pt x="237129" y="361960"/>
                  <a:pt x="228600" y="353431"/>
                  <a:pt x="228600" y="342910"/>
                </a:cubicBezTo>
                <a:lnTo>
                  <a:pt x="228600" y="266710"/>
                </a:lnTo>
                <a:close/>
                <a:moveTo>
                  <a:pt x="400050" y="295285"/>
                </a:moveTo>
                <a:cubicBezTo>
                  <a:pt x="400050" y="290023"/>
                  <a:pt x="395785" y="285760"/>
                  <a:pt x="390525" y="285760"/>
                </a:cubicBezTo>
                <a:cubicBezTo>
                  <a:pt x="385265" y="285760"/>
                  <a:pt x="381000" y="290023"/>
                  <a:pt x="381000" y="295285"/>
                </a:cubicBezTo>
                <a:lnTo>
                  <a:pt x="381000" y="352435"/>
                </a:lnTo>
                <a:cubicBezTo>
                  <a:pt x="381000" y="368216"/>
                  <a:pt x="368206" y="381010"/>
                  <a:pt x="352425" y="381010"/>
                </a:cubicBezTo>
                <a:lnTo>
                  <a:pt x="276225" y="381010"/>
                </a:lnTo>
                <a:cubicBezTo>
                  <a:pt x="270965" y="381010"/>
                  <a:pt x="266700" y="385273"/>
                  <a:pt x="266700" y="390535"/>
                </a:cubicBezTo>
                <a:cubicBezTo>
                  <a:pt x="266700" y="395794"/>
                  <a:pt x="270965" y="400060"/>
                  <a:pt x="276225" y="400060"/>
                </a:cubicBezTo>
                <a:lnTo>
                  <a:pt x="352425" y="400060"/>
                </a:lnTo>
                <a:cubicBezTo>
                  <a:pt x="378727" y="400060"/>
                  <a:pt x="400050" y="378737"/>
                  <a:pt x="400050" y="352435"/>
                </a:cubicBezTo>
                <a:lnTo>
                  <a:pt x="400050" y="295285"/>
                </a:lnTo>
                <a:close/>
              </a:path>
            </a:pathLst>
          </a:custGeom>
          <a:solidFill>
            <a:schemeClr val="bg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E8E6DF"/>
              </a:solidFill>
              <a:effectLst/>
              <a:uLnTx/>
              <a:uFillTx/>
              <a:latin typeface="Segoe UI Semibold"/>
              <a:ea typeface="+mn-ea"/>
              <a:cs typeface="+mn-cs"/>
            </a:endParaRPr>
          </a:p>
        </p:txBody>
      </p:sp>
      <p:sp>
        <p:nvSpPr>
          <p:cNvPr id="5" name="Grey oval containing warning">
            <a:extLst>
              <a:ext uri="{FF2B5EF4-FFF2-40B4-BE49-F238E27FC236}">
                <a16:creationId xmlns:a16="http://schemas.microsoft.com/office/drawing/2014/main" id="{AFA67DE1-7B43-7B03-AB15-8E91DEC1D16C}"/>
              </a:ext>
              <a:ext uri="{C183D7F6-B498-43B3-948B-1728B52AA6E4}">
                <adec:decorative xmlns:adec="http://schemas.microsoft.com/office/drawing/2017/decorative" val="1"/>
              </a:ext>
            </a:extLst>
          </p:cNvPr>
          <p:cNvSpPr/>
          <p:nvPr/>
        </p:nvSpPr>
        <p:spPr>
          <a:xfrm>
            <a:off x="5798633" y="2919790"/>
            <a:ext cx="796686" cy="826910"/>
          </a:xfrm>
          <a:prstGeom prst="ellipse">
            <a:avLst/>
          </a:prstGeom>
          <a:gradFill flip="none" rotWithShape="1">
            <a:gsLst>
              <a:gs pos="0">
                <a:schemeClr val="accent4"/>
              </a:gs>
              <a:gs pos="80000">
                <a:schemeClr val="accent3"/>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000000"/>
              </a:solidFill>
              <a:effectLst/>
              <a:uLnTx/>
              <a:uFillTx/>
              <a:latin typeface="Segoe Sans Text Semibold"/>
              <a:ea typeface="+mn-ea"/>
              <a:cs typeface="+mn-cs"/>
              <a:sym typeface="Segoe UI Semilight"/>
            </a:endParaRPr>
          </a:p>
        </p:txBody>
      </p:sp>
      <p:sp>
        <p:nvSpPr>
          <p:cNvPr id="12" name="Grey oval containing warning">
            <a:extLst>
              <a:ext uri="{FF2B5EF4-FFF2-40B4-BE49-F238E27FC236}">
                <a16:creationId xmlns:a16="http://schemas.microsoft.com/office/drawing/2014/main" id="{48480F8B-6D42-DDFD-EFBE-AE7E6C4ADC45}"/>
              </a:ext>
              <a:ext uri="{C183D7F6-B498-43B3-948B-1728B52AA6E4}">
                <adec:decorative xmlns:adec="http://schemas.microsoft.com/office/drawing/2017/decorative" val="1"/>
              </a:ext>
            </a:extLst>
          </p:cNvPr>
          <p:cNvSpPr/>
          <p:nvPr/>
        </p:nvSpPr>
        <p:spPr>
          <a:xfrm>
            <a:off x="2333797" y="2914105"/>
            <a:ext cx="796686" cy="826910"/>
          </a:xfrm>
          <a:prstGeom prst="ellipse">
            <a:avLst/>
          </a:prstGeom>
          <a:gradFill flip="none" rotWithShape="1">
            <a:gsLst>
              <a:gs pos="0">
                <a:schemeClr val="accent4"/>
              </a:gs>
              <a:gs pos="80000">
                <a:schemeClr val="accent3"/>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700" b="0" i="0" u="none" strike="noStrike" kern="1200" cap="none" spc="0" normalizeH="0" baseline="0" noProof="0">
              <a:ln>
                <a:noFill/>
              </a:ln>
              <a:solidFill>
                <a:srgbClr val="000000"/>
              </a:solidFill>
              <a:effectLst/>
              <a:uLnTx/>
              <a:uFillTx/>
              <a:latin typeface="Segoe Sans Text Semibold"/>
              <a:ea typeface="+mn-ea"/>
              <a:cs typeface="+mn-cs"/>
              <a:sym typeface="Segoe UI Semilight"/>
            </a:endParaRPr>
          </a:p>
        </p:txBody>
      </p:sp>
      <p:pic>
        <p:nvPicPr>
          <p:cNvPr id="13" name="Graphic 12">
            <a:extLst>
              <a:ext uri="{FF2B5EF4-FFF2-40B4-BE49-F238E27FC236}">
                <a16:creationId xmlns:a16="http://schemas.microsoft.com/office/drawing/2014/main" id="{82CB45B3-AB89-327F-0A04-22E06E80F5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09339" y="3093336"/>
            <a:ext cx="463802" cy="463802"/>
          </a:xfrm>
          <a:prstGeom prst="rect">
            <a:avLst/>
          </a:prstGeom>
        </p:spPr>
      </p:pic>
      <p:pic>
        <p:nvPicPr>
          <p:cNvPr id="14" name="Graphic 13">
            <a:extLst>
              <a:ext uri="{FF2B5EF4-FFF2-40B4-BE49-F238E27FC236}">
                <a16:creationId xmlns:a16="http://schemas.microsoft.com/office/drawing/2014/main" id="{C2716B9C-327B-5866-18C6-E62FAA7AF8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24945" y="2964844"/>
            <a:ext cx="309214" cy="309214"/>
          </a:xfrm>
          <a:prstGeom prst="rect">
            <a:avLst/>
          </a:prstGeom>
        </p:spPr>
      </p:pic>
      <p:pic>
        <p:nvPicPr>
          <p:cNvPr id="15" name="Graphic 14">
            <a:extLst>
              <a:ext uri="{FF2B5EF4-FFF2-40B4-BE49-F238E27FC236}">
                <a16:creationId xmlns:a16="http://schemas.microsoft.com/office/drawing/2014/main" id="{C2ADE608-8883-EA75-CC59-D1F09A69FD8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94483" y="3301433"/>
            <a:ext cx="309214" cy="309214"/>
          </a:xfrm>
          <a:prstGeom prst="rect">
            <a:avLst/>
          </a:prstGeom>
        </p:spPr>
      </p:pic>
      <p:pic>
        <p:nvPicPr>
          <p:cNvPr id="16" name="Graphic 15">
            <a:extLst>
              <a:ext uri="{FF2B5EF4-FFF2-40B4-BE49-F238E27FC236}">
                <a16:creationId xmlns:a16="http://schemas.microsoft.com/office/drawing/2014/main" id="{4DF05041-9E2B-3B83-C227-448AA447D9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44229" y="3256487"/>
            <a:ext cx="309214" cy="309214"/>
          </a:xfrm>
          <a:prstGeom prst="rect">
            <a:avLst/>
          </a:prstGeom>
        </p:spPr>
      </p:pic>
      <p:sp>
        <p:nvSpPr>
          <p:cNvPr id="22" name="TextBox 21">
            <a:extLst>
              <a:ext uri="{FF2B5EF4-FFF2-40B4-BE49-F238E27FC236}">
                <a16:creationId xmlns:a16="http://schemas.microsoft.com/office/drawing/2014/main" id="{1204B94C-09EE-9FC2-FE25-0117899A9A57}"/>
              </a:ext>
            </a:extLst>
          </p:cNvPr>
          <p:cNvSpPr txBox="1"/>
          <p:nvPr/>
        </p:nvSpPr>
        <p:spPr>
          <a:xfrm>
            <a:off x="10583792" y="3242535"/>
            <a:ext cx="1016512" cy="215444"/>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Future</a:t>
            </a:r>
          </a:p>
        </p:txBody>
      </p:sp>
    </p:spTree>
    <p:extLst>
      <p:ext uri="{BB962C8B-B14F-4D97-AF65-F5344CB8AC3E}">
        <p14:creationId xmlns:p14="http://schemas.microsoft.com/office/powerpoint/2010/main" val="717221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86E62B8-8FAA-2F94-BDDB-100D1B375072}"/>
            </a:ext>
          </a:extLst>
        </p:cNvPr>
        <p:cNvGrpSpPr/>
        <p:nvPr/>
      </p:nvGrpSpPr>
      <p:grpSpPr>
        <a:xfrm>
          <a:off x="0" y="0"/>
          <a:ext cx="0" cy="0"/>
          <a:chOff x="0" y="0"/>
          <a:chExt cx="0" cy="0"/>
        </a:xfrm>
      </p:grpSpPr>
      <p:grpSp>
        <p:nvGrpSpPr>
          <p:cNvPr id="210" name="Group 209">
            <a:extLst>
              <a:ext uri="{FF2B5EF4-FFF2-40B4-BE49-F238E27FC236}">
                <a16:creationId xmlns:a16="http://schemas.microsoft.com/office/drawing/2014/main" id="{EF0BC14B-98C2-C3DC-D8AE-E98B98E718DD}"/>
              </a:ext>
            </a:extLst>
          </p:cNvPr>
          <p:cNvGrpSpPr/>
          <p:nvPr/>
        </p:nvGrpSpPr>
        <p:grpSpPr>
          <a:xfrm>
            <a:off x="1347010" y="1552804"/>
            <a:ext cx="10731575" cy="422330"/>
            <a:chOff x="1384350" y="-42040"/>
            <a:chExt cx="10090648" cy="422330"/>
          </a:xfrm>
        </p:grpSpPr>
        <p:sp>
          <p:nvSpPr>
            <p:cNvPr id="209" name="Arrow: Chevron 208">
              <a:extLst>
                <a:ext uri="{FF2B5EF4-FFF2-40B4-BE49-F238E27FC236}">
                  <a16:creationId xmlns:a16="http://schemas.microsoft.com/office/drawing/2014/main" id="{FABDA90F-F39C-85C6-C0E6-CEB79F8299C6}"/>
                </a:ext>
              </a:extLst>
            </p:cNvPr>
            <p:cNvSpPr/>
            <p:nvPr/>
          </p:nvSpPr>
          <p:spPr bwMode="auto">
            <a:xfrm>
              <a:off x="9236623" y="-31916"/>
              <a:ext cx="2238375" cy="411629"/>
            </a:xfrm>
            <a:prstGeom prst="chevron">
              <a:avLst/>
            </a:prstGeom>
            <a:solidFill>
              <a:srgbClr val="C73BC3"/>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8" name="Arrow: Chevron 207">
              <a:extLst>
                <a:ext uri="{FF2B5EF4-FFF2-40B4-BE49-F238E27FC236}">
                  <a16:creationId xmlns:a16="http://schemas.microsoft.com/office/drawing/2014/main" id="{3E2C587F-C745-E6BD-B5A6-05CA7445E0B3}"/>
                </a:ext>
              </a:extLst>
            </p:cNvPr>
            <p:cNvSpPr/>
            <p:nvPr/>
          </p:nvSpPr>
          <p:spPr bwMode="auto">
            <a:xfrm>
              <a:off x="7262092" y="-32430"/>
              <a:ext cx="2238375" cy="411629"/>
            </a:xfrm>
            <a:prstGeom prst="chevron">
              <a:avLst/>
            </a:prstGeom>
            <a:solidFill>
              <a:srgbClr val="DD3AB3"/>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7" name="Arrow: Chevron 206">
              <a:extLst>
                <a:ext uri="{FF2B5EF4-FFF2-40B4-BE49-F238E27FC236}">
                  <a16:creationId xmlns:a16="http://schemas.microsoft.com/office/drawing/2014/main" id="{6614997A-13C6-2241-AB5C-6AA320D0D82C}"/>
                </a:ext>
              </a:extLst>
            </p:cNvPr>
            <p:cNvSpPr/>
            <p:nvPr/>
          </p:nvSpPr>
          <p:spPr bwMode="auto">
            <a:xfrm>
              <a:off x="5314472" y="-31339"/>
              <a:ext cx="2238375" cy="411629"/>
            </a:xfrm>
            <a:prstGeom prst="chevron">
              <a:avLst/>
            </a:prstGeom>
            <a:solidFill>
              <a:srgbClr val="E739A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5" name="Arrow: Chevron 204">
              <a:extLst>
                <a:ext uri="{FF2B5EF4-FFF2-40B4-BE49-F238E27FC236}">
                  <a16:creationId xmlns:a16="http://schemas.microsoft.com/office/drawing/2014/main" id="{D2CCD02A-3B7B-F33C-0BA7-8A0057F58788}"/>
                </a:ext>
              </a:extLst>
            </p:cNvPr>
            <p:cNvSpPr/>
            <p:nvPr/>
          </p:nvSpPr>
          <p:spPr bwMode="auto">
            <a:xfrm>
              <a:off x="1384350" y="-42040"/>
              <a:ext cx="2238375" cy="411629"/>
            </a:xfrm>
            <a:prstGeom prst="chevron">
              <a:avLst/>
            </a:prstGeom>
            <a:solidFill>
              <a:srgbClr val="F3376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6" name="Arrow: Chevron 205">
              <a:extLst>
                <a:ext uri="{FF2B5EF4-FFF2-40B4-BE49-F238E27FC236}">
                  <a16:creationId xmlns:a16="http://schemas.microsoft.com/office/drawing/2014/main" id="{B0036716-F036-C265-D69F-B7F4C1BC64DE}"/>
                </a:ext>
              </a:extLst>
            </p:cNvPr>
            <p:cNvSpPr/>
            <p:nvPr/>
          </p:nvSpPr>
          <p:spPr bwMode="auto">
            <a:xfrm>
              <a:off x="3339941" y="-41441"/>
              <a:ext cx="2238375" cy="411629"/>
            </a:xfrm>
            <a:prstGeom prst="chevron">
              <a:avLst/>
            </a:prstGeom>
            <a:solidFill>
              <a:srgbClr val="EE398B"/>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79E0E19D-2F07-2357-DB02-198E5D5AC725}"/>
              </a:ext>
            </a:extLst>
          </p:cNvPr>
          <p:cNvSpPr txBox="1"/>
          <p:nvPr/>
        </p:nvSpPr>
        <p:spPr>
          <a:xfrm>
            <a:off x="1556365" y="2793958"/>
            <a:ext cx="1264175"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Sends welcome email</a:t>
            </a:r>
          </a:p>
        </p:txBody>
      </p:sp>
      <p:cxnSp>
        <p:nvCxnSpPr>
          <p:cNvPr id="78" name="Straight Connector 77">
            <a:extLst>
              <a:ext uri="{FF2B5EF4-FFF2-40B4-BE49-F238E27FC236}">
                <a16:creationId xmlns:a16="http://schemas.microsoft.com/office/drawing/2014/main" id="{ECEDC990-CEBA-7870-8B44-D728D1FE8A98}"/>
              </a:ext>
              <a:ext uri="{C183D7F6-B498-43B3-948B-1728B52AA6E4}">
                <adec:decorative xmlns:adec="http://schemas.microsoft.com/office/drawing/2017/decorative" val="1"/>
              </a:ext>
            </a:extLst>
          </p:cNvPr>
          <p:cNvCxnSpPr>
            <a:cxnSpLocks/>
          </p:cNvCxnSpPr>
          <p:nvPr/>
        </p:nvCxnSpPr>
        <p:spPr>
          <a:xfrm>
            <a:off x="423699" y="3362088"/>
            <a:ext cx="11045059"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F15A63-EE2C-BC5F-810E-2A84545E5061}"/>
              </a:ext>
              <a:ext uri="{C183D7F6-B498-43B3-948B-1728B52AA6E4}">
                <adec:decorative xmlns:adec="http://schemas.microsoft.com/office/drawing/2017/decorative" val="1"/>
              </a:ext>
            </a:extLst>
          </p:cNvPr>
          <p:cNvCxnSpPr>
            <a:cxnSpLocks/>
          </p:cNvCxnSpPr>
          <p:nvPr/>
        </p:nvCxnSpPr>
        <p:spPr>
          <a:xfrm>
            <a:off x="423699" y="4505854"/>
            <a:ext cx="11045059"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F308AD9-2877-38E4-8259-309A6C4F0907}"/>
              </a:ext>
              <a:ext uri="{C183D7F6-B498-43B3-948B-1728B52AA6E4}">
                <adec:decorative xmlns:adec="http://schemas.microsoft.com/office/drawing/2017/decorative" val="1"/>
              </a:ext>
            </a:extLst>
          </p:cNvPr>
          <p:cNvCxnSpPr>
            <a:cxnSpLocks/>
          </p:cNvCxnSpPr>
          <p:nvPr/>
        </p:nvCxnSpPr>
        <p:spPr>
          <a:xfrm>
            <a:off x="485620" y="5519430"/>
            <a:ext cx="10956601"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54F25EC6-8392-8CEF-41FD-21614E841198}"/>
              </a:ext>
            </a:extLst>
          </p:cNvPr>
          <p:cNvPicPr>
            <a:picLocks noChangeAspect="1"/>
          </p:cNvPicPr>
          <p:nvPr/>
        </p:nvPicPr>
        <p:blipFill>
          <a:blip r:embed="rId3"/>
          <a:srcRect/>
          <a:stretch/>
        </p:blipFill>
        <p:spPr>
          <a:xfrm>
            <a:off x="545897" y="2514241"/>
            <a:ext cx="528299" cy="528299"/>
          </a:xfrm>
          <a:prstGeom prst="ellipse">
            <a:avLst/>
          </a:prstGeom>
          <a:ln>
            <a:noFill/>
          </a:ln>
        </p:spPr>
      </p:pic>
      <p:sp>
        <p:nvSpPr>
          <p:cNvPr id="5" name="Text Placeholder 8">
            <a:extLst>
              <a:ext uri="{FF2B5EF4-FFF2-40B4-BE49-F238E27FC236}">
                <a16:creationId xmlns:a16="http://schemas.microsoft.com/office/drawing/2014/main" id="{6D83F24D-5641-96A4-7047-D6C757BEF7E4}"/>
              </a:ext>
            </a:extLst>
          </p:cNvPr>
          <p:cNvSpPr txBox="1">
            <a:spLocks/>
          </p:cNvSpPr>
          <p:nvPr/>
        </p:nvSpPr>
        <p:spPr>
          <a:xfrm>
            <a:off x="245541" y="310467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HR Manager</a:t>
            </a:r>
          </a:p>
        </p:txBody>
      </p:sp>
      <p:pic>
        <p:nvPicPr>
          <p:cNvPr id="6" name="Picture Placeholder 21" descr="Profile image of developer. ">
            <a:extLst>
              <a:ext uri="{FF2B5EF4-FFF2-40B4-BE49-F238E27FC236}">
                <a16:creationId xmlns:a16="http://schemas.microsoft.com/office/drawing/2014/main" id="{6737D75B-CBB2-DF41-0BC0-EA73A702A50A}"/>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45897" y="4641867"/>
            <a:ext cx="528299" cy="528299"/>
          </a:xfrm>
          <a:prstGeom prst="ellipse">
            <a:avLst/>
          </a:prstGeom>
        </p:spPr>
      </p:pic>
      <p:sp>
        <p:nvSpPr>
          <p:cNvPr id="7" name="Text Placeholder 8">
            <a:extLst>
              <a:ext uri="{FF2B5EF4-FFF2-40B4-BE49-F238E27FC236}">
                <a16:creationId xmlns:a16="http://schemas.microsoft.com/office/drawing/2014/main" id="{0EA4043B-DE3D-AE5A-8FAF-912F449F3086}"/>
              </a:ext>
            </a:extLst>
          </p:cNvPr>
          <p:cNvSpPr txBox="1">
            <a:spLocks/>
          </p:cNvSpPr>
          <p:nvPr/>
        </p:nvSpPr>
        <p:spPr>
          <a:xfrm>
            <a:off x="245541" y="524173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IT Manager</a:t>
            </a:r>
          </a:p>
        </p:txBody>
      </p:sp>
      <p:pic>
        <p:nvPicPr>
          <p:cNvPr id="9" name="Picture Placeholder 47" descr="Headshot of IT Pro">
            <a:extLst>
              <a:ext uri="{FF2B5EF4-FFF2-40B4-BE49-F238E27FC236}">
                <a16:creationId xmlns:a16="http://schemas.microsoft.com/office/drawing/2014/main" id="{0C54E0A6-9D66-B260-9E26-A4B9F9A65A5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5710322"/>
            <a:ext cx="526729" cy="526729"/>
          </a:xfrm>
          <a:prstGeom prst="ellipse">
            <a:avLst/>
          </a:prstGeom>
        </p:spPr>
      </p:pic>
      <p:sp>
        <p:nvSpPr>
          <p:cNvPr id="19" name="Text Placeholder 8">
            <a:extLst>
              <a:ext uri="{FF2B5EF4-FFF2-40B4-BE49-F238E27FC236}">
                <a16:creationId xmlns:a16="http://schemas.microsoft.com/office/drawing/2014/main" id="{A6644340-6341-05CD-F12E-3BF1132C086C}"/>
              </a:ext>
            </a:extLst>
          </p:cNvPr>
          <p:cNvSpPr txBox="1">
            <a:spLocks/>
          </p:cNvSpPr>
          <p:nvPr/>
        </p:nvSpPr>
        <p:spPr>
          <a:xfrm>
            <a:off x="245541" y="629621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Training Manager</a:t>
            </a:r>
          </a:p>
        </p:txBody>
      </p:sp>
      <p:pic>
        <p:nvPicPr>
          <p:cNvPr id="25" name="Picture Placeholder 47" descr="Headshot of IT Pro">
            <a:extLst>
              <a:ext uri="{FF2B5EF4-FFF2-40B4-BE49-F238E27FC236}">
                <a16:creationId xmlns:a16="http://schemas.microsoft.com/office/drawing/2014/main" id="{0ED84CFD-3486-CEAF-DD5C-BB0DFF34D66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46682" y="3631704"/>
            <a:ext cx="526729" cy="526729"/>
          </a:xfrm>
          <a:prstGeom prst="ellipse">
            <a:avLst/>
          </a:prstGeom>
        </p:spPr>
      </p:pic>
      <p:sp>
        <p:nvSpPr>
          <p:cNvPr id="26" name="Text Placeholder 8">
            <a:extLst>
              <a:ext uri="{FF2B5EF4-FFF2-40B4-BE49-F238E27FC236}">
                <a16:creationId xmlns:a16="http://schemas.microsoft.com/office/drawing/2014/main" id="{5BCA7F5E-802D-4462-279A-44460C2BF903}"/>
              </a:ext>
            </a:extLst>
          </p:cNvPr>
          <p:cNvSpPr txBox="1">
            <a:spLocks/>
          </p:cNvSpPr>
          <p:nvPr/>
        </p:nvSpPr>
        <p:spPr>
          <a:xfrm>
            <a:off x="245541" y="42843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New Hire</a:t>
            </a:r>
          </a:p>
        </p:txBody>
      </p:sp>
      <p:sp>
        <p:nvSpPr>
          <p:cNvPr id="31" name="TextBox 30">
            <a:extLst>
              <a:ext uri="{FF2B5EF4-FFF2-40B4-BE49-F238E27FC236}">
                <a16:creationId xmlns:a16="http://schemas.microsoft.com/office/drawing/2014/main" id="{016D5FE1-CEB1-74F6-065D-BCC2F17CF9AB}"/>
              </a:ext>
            </a:extLst>
          </p:cNvPr>
          <p:cNvSpPr txBox="1"/>
          <p:nvPr/>
        </p:nvSpPr>
        <p:spPr>
          <a:xfrm>
            <a:off x="5011704" y="4594061"/>
            <a:ext cx="1380631"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Manually sets up user accounts and provisions access</a:t>
            </a:r>
          </a:p>
        </p:txBody>
      </p:sp>
      <p:sp>
        <p:nvSpPr>
          <p:cNvPr id="38" name="TextBox 37">
            <a:extLst>
              <a:ext uri="{FF2B5EF4-FFF2-40B4-BE49-F238E27FC236}">
                <a16:creationId xmlns:a16="http://schemas.microsoft.com/office/drawing/2014/main" id="{EB708E2A-E02E-8612-FFBC-220D8A6D7703}"/>
              </a:ext>
            </a:extLst>
          </p:cNvPr>
          <p:cNvSpPr txBox="1"/>
          <p:nvPr/>
        </p:nvSpPr>
        <p:spPr>
          <a:xfrm>
            <a:off x="1512826" y="3609242"/>
            <a:ext cx="1124566"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Has questions</a:t>
            </a:r>
          </a:p>
        </p:txBody>
      </p:sp>
      <p:sp>
        <p:nvSpPr>
          <p:cNvPr id="49" name="TextBox 48">
            <a:extLst>
              <a:ext uri="{FF2B5EF4-FFF2-40B4-BE49-F238E27FC236}">
                <a16:creationId xmlns:a16="http://schemas.microsoft.com/office/drawing/2014/main" id="{E6859DB9-475F-542B-4929-C765205D1200}"/>
              </a:ext>
            </a:extLst>
          </p:cNvPr>
          <p:cNvSpPr txBox="1"/>
          <p:nvPr/>
        </p:nvSpPr>
        <p:spPr>
          <a:xfrm>
            <a:off x="3003769" y="2793958"/>
            <a:ext cx="1066308"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Answers questions</a:t>
            </a:r>
          </a:p>
        </p:txBody>
      </p:sp>
      <p:sp>
        <p:nvSpPr>
          <p:cNvPr id="51" name="TextBox 50">
            <a:extLst>
              <a:ext uri="{FF2B5EF4-FFF2-40B4-BE49-F238E27FC236}">
                <a16:creationId xmlns:a16="http://schemas.microsoft.com/office/drawing/2014/main" id="{87F0044F-9BFF-B443-BFA6-8AF8CEF402FF}"/>
              </a:ext>
            </a:extLst>
          </p:cNvPr>
          <p:cNvSpPr txBox="1"/>
          <p:nvPr/>
        </p:nvSpPr>
        <p:spPr>
          <a:xfrm>
            <a:off x="3077321" y="3609242"/>
            <a:ext cx="868633"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Completes paperwork</a:t>
            </a:r>
          </a:p>
        </p:txBody>
      </p:sp>
      <p:sp>
        <p:nvSpPr>
          <p:cNvPr id="52" name="TextBox 51">
            <a:extLst>
              <a:ext uri="{FF2B5EF4-FFF2-40B4-BE49-F238E27FC236}">
                <a16:creationId xmlns:a16="http://schemas.microsoft.com/office/drawing/2014/main" id="{E84D7C46-962B-B228-33E4-FA0C4041DD30}"/>
              </a:ext>
            </a:extLst>
          </p:cNvPr>
          <p:cNvSpPr txBox="1"/>
          <p:nvPr/>
        </p:nvSpPr>
        <p:spPr>
          <a:xfrm>
            <a:off x="4187132"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Confirm computer preference</a:t>
            </a:r>
          </a:p>
        </p:txBody>
      </p:sp>
      <p:sp>
        <p:nvSpPr>
          <p:cNvPr id="53" name="TextBox 52">
            <a:extLst>
              <a:ext uri="{FF2B5EF4-FFF2-40B4-BE49-F238E27FC236}">
                <a16:creationId xmlns:a16="http://schemas.microsoft.com/office/drawing/2014/main" id="{F76FD4B5-9805-C31F-F84C-96BCFC02397C}"/>
              </a:ext>
            </a:extLst>
          </p:cNvPr>
          <p:cNvSpPr txBox="1"/>
          <p:nvPr/>
        </p:nvSpPr>
        <p:spPr>
          <a:xfrm>
            <a:off x="4235663" y="3609242"/>
            <a:ext cx="1380631" cy="2616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Confirmed</a:t>
            </a:r>
          </a:p>
        </p:txBody>
      </p:sp>
      <p:sp>
        <p:nvSpPr>
          <p:cNvPr id="55" name="TextBox 54">
            <a:extLst>
              <a:ext uri="{FF2B5EF4-FFF2-40B4-BE49-F238E27FC236}">
                <a16:creationId xmlns:a16="http://schemas.microsoft.com/office/drawing/2014/main" id="{CDF8A3B2-9C96-048F-EF52-D0EC6FDEC587}"/>
              </a:ext>
            </a:extLst>
          </p:cNvPr>
          <p:cNvSpPr txBox="1"/>
          <p:nvPr/>
        </p:nvSpPr>
        <p:spPr>
          <a:xfrm>
            <a:off x="5616294" y="2793958"/>
            <a:ext cx="1380631"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Initiates IT process</a:t>
            </a:r>
          </a:p>
        </p:txBody>
      </p:sp>
      <p:sp>
        <p:nvSpPr>
          <p:cNvPr id="56" name="TextBox 55">
            <a:extLst>
              <a:ext uri="{FF2B5EF4-FFF2-40B4-BE49-F238E27FC236}">
                <a16:creationId xmlns:a16="http://schemas.microsoft.com/office/drawing/2014/main" id="{3631F0ED-1DA6-184F-38AD-824493C748D4}"/>
              </a:ext>
            </a:extLst>
          </p:cNvPr>
          <p:cNvSpPr txBox="1"/>
          <p:nvPr/>
        </p:nvSpPr>
        <p:spPr>
          <a:xfrm>
            <a:off x="5963921" y="3609242"/>
            <a:ext cx="1043932"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Missing applications submits IT ticket. </a:t>
            </a:r>
          </a:p>
        </p:txBody>
      </p:sp>
      <p:sp>
        <p:nvSpPr>
          <p:cNvPr id="57" name="TextBox 56">
            <a:extLst>
              <a:ext uri="{FF2B5EF4-FFF2-40B4-BE49-F238E27FC236}">
                <a16:creationId xmlns:a16="http://schemas.microsoft.com/office/drawing/2014/main" id="{AEBE3F11-A4F3-7DA2-8BCD-2F6D94126232}"/>
              </a:ext>
            </a:extLst>
          </p:cNvPr>
          <p:cNvSpPr txBox="1"/>
          <p:nvPr/>
        </p:nvSpPr>
        <p:spPr>
          <a:xfrm>
            <a:off x="6606733" y="4714511"/>
            <a:ext cx="991355"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Contacts procurement to obtain license. </a:t>
            </a:r>
          </a:p>
        </p:txBody>
      </p:sp>
      <p:cxnSp>
        <p:nvCxnSpPr>
          <p:cNvPr id="111" name="Connector: Elbow 110">
            <a:extLst>
              <a:ext uri="{FF2B5EF4-FFF2-40B4-BE49-F238E27FC236}">
                <a16:creationId xmlns:a16="http://schemas.microsoft.com/office/drawing/2014/main" id="{2EE05EF6-3815-D3AA-855F-FFBB71D930CC}"/>
              </a:ext>
            </a:extLst>
          </p:cNvPr>
          <p:cNvCxnSpPr>
            <a:cxnSpLocks/>
            <a:stCxn id="38" idx="3"/>
            <a:endCxn id="49" idx="1"/>
          </p:cNvCxnSpPr>
          <p:nvPr/>
        </p:nvCxnSpPr>
        <p:spPr>
          <a:xfrm flipV="1">
            <a:off x="2637392" y="3009402"/>
            <a:ext cx="366377" cy="899922"/>
          </a:xfrm>
          <a:prstGeom prst="bentConnector3">
            <a:avLst>
              <a:gd name="adj1" fmla="val 50000"/>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4861E30-D187-0BB2-D014-62DA52EFDFC4}"/>
              </a:ext>
            </a:extLst>
          </p:cNvPr>
          <p:cNvCxnSpPr>
            <a:cxnSpLocks/>
          </p:cNvCxnSpPr>
          <p:nvPr/>
        </p:nvCxnSpPr>
        <p:spPr>
          <a:xfrm>
            <a:off x="3368101" y="3187352"/>
            <a:ext cx="0" cy="2846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E749520C-B05A-1D95-8F0B-C3F1CF7057A9}"/>
              </a:ext>
            </a:extLst>
          </p:cNvPr>
          <p:cNvCxnSpPr>
            <a:cxnSpLocks/>
            <a:stCxn id="51" idx="3"/>
          </p:cNvCxnSpPr>
          <p:nvPr/>
        </p:nvCxnSpPr>
        <p:spPr>
          <a:xfrm flipV="1">
            <a:off x="3945954" y="2766910"/>
            <a:ext cx="132159" cy="1057776"/>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F6F90136-74C1-79AF-612E-D05FFB9091FB}"/>
              </a:ext>
            </a:extLst>
          </p:cNvPr>
          <p:cNvCxnSpPr>
            <a:cxnSpLocks/>
          </p:cNvCxnSpPr>
          <p:nvPr/>
        </p:nvCxnSpPr>
        <p:spPr>
          <a:xfrm>
            <a:off x="4688848" y="3187352"/>
            <a:ext cx="0" cy="2846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94DFFFA-EE29-ADA7-A103-0D5337BC5E71}"/>
              </a:ext>
            </a:extLst>
          </p:cNvPr>
          <p:cNvCxnSpPr>
            <a:cxnSpLocks/>
          </p:cNvCxnSpPr>
          <p:nvPr/>
        </p:nvCxnSpPr>
        <p:spPr>
          <a:xfrm>
            <a:off x="5550467" y="2927218"/>
            <a:ext cx="134256"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A22A224-EF7B-D274-A16F-AAF4FFEA7A33}"/>
              </a:ext>
            </a:extLst>
          </p:cNvPr>
          <p:cNvCxnSpPr/>
          <p:nvPr/>
        </p:nvCxnSpPr>
        <p:spPr>
          <a:xfrm>
            <a:off x="5848350" y="3291313"/>
            <a:ext cx="0" cy="130274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188609-0CC6-76CD-7ECE-DE3B0B8DD4A3}"/>
              </a:ext>
            </a:extLst>
          </p:cNvPr>
          <p:cNvCxnSpPr>
            <a:cxnSpLocks/>
            <a:stCxn id="31" idx="3"/>
            <a:endCxn id="56" idx="2"/>
          </p:cNvCxnSpPr>
          <p:nvPr/>
        </p:nvCxnSpPr>
        <p:spPr>
          <a:xfrm flipV="1">
            <a:off x="6392335" y="4378683"/>
            <a:ext cx="93552" cy="515460"/>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2DB490E8-5093-E676-7CCA-A625C3CC52DD}"/>
              </a:ext>
            </a:extLst>
          </p:cNvPr>
          <p:cNvCxnSpPr>
            <a:cxnSpLocks/>
            <a:stCxn id="56" idx="3"/>
            <a:endCxn id="57" idx="0"/>
          </p:cNvCxnSpPr>
          <p:nvPr/>
        </p:nvCxnSpPr>
        <p:spPr>
          <a:xfrm>
            <a:off x="7007853" y="3993963"/>
            <a:ext cx="94558" cy="720548"/>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9FEE5E2-72E8-305C-FA8C-C13AF4924279}"/>
              </a:ext>
            </a:extLst>
          </p:cNvPr>
          <p:cNvSpPr txBox="1"/>
          <p:nvPr/>
        </p:nvSpPr>
        <p:spPr>
          <a:xfrm>
            <a:off x="7206763" y="2793958"/>
            <a:ext cx="1118087"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Initiates training process</a:t>
            </a:r>
          </a:p>
        </p:txBody>
      </p:sp>
      <p:sp>
        <p:nvSpPr>
          <p:cNvPr id="152" name="TextBox 151">
            <a:extLst>
              <a:ext uri="{FF2B5EF4-FFF2-40B4-BE49-F238E27FC236}">
                <a16:creationId xmlns:a16="http://schemas.microsoft.com/office/drawing/2014/main" id="{530749B9-F200-3CCB-3043-AEBF98ED1303}"/>
              </a:ext>
            </a:extLst>
          </p:cNvPr>
          <p:cNvSpPr txBox="1"/>
          <p:nvPr/>
        </p:nvSpPr>
        <p:spPr>
          <a:xfrm>
            <a:off x="8201109" y="3609242"/>
            <a:ext cx="1287385"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Schedule conflict</a:t>
            </a:r>
          </a:p>
        </p:txBody>
      </p:sp>
      <p:sp>
        <p:nvSpPr>
          <p:cNvPr id="154" name="TextBox 153">
            <a:extLst>
              <a:ext uri="{FF2B5EF4-FFF2-40B4-BE49-F238E27FC236}">
                <a16:creationId xmlns:a16="http://schemas.microsoft.com/office/drawing/2014/main" id="{8B7CB331-6A3F-0AB3-C24B-5333D6113CB6}"/>
              </a:ext>
            </a:extLst>
          </p:cNvPr>
          <p:cNvSpPr txBox="1"/>
          <p:nvPr/>
        </p:nvSpPr>
        <p:spPr>
          <a:xfrm>
            <a:off x="8641489" y="559125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Reviews training schedule and reschedules</a:t>
            </a:r>
          </a:p>
        </p:txBody>
      </p:sp>
      <p:cxnSp>
        <p:nvCxnSpPr>
          <p:cNvPr id="157" name="Connector: Elbow 156">
            <a:extLst>
              <a:ext uri="{FF2B5EF4-FFF2-40B4-BE49-F238E27FC236}">
                <a16:creationId xmlns:a16="http://schemas.microsoft.com/office/drawing/2014/main" id="{C9C1FA47-6C8D-64A5-0607-E84BF6B061B7}"/>
              </a:ext>
            </a:extLst>
          </p:cNvPr>
          <p:cNvCxnSpPr>
            <a:cxnSpLocks/>
            <a:stCxn id="57" idx="3"/>
          </p:cNvCxnSpPr>
          <p:nvPr/>
        </p:nvCxnSpPr>
        <p:spPr>
          <a:xfrm flipV="1">
            <a:off x="7598088" y="3343214"/>
            <a:ext cx="111916" cy="1756018"/>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F239BDA2-33FF-F1D1-5AB6-175FCF8DF897}"/>
              </a:ext>
            </a:extLst>
          </p:cNvPr>
          <p:cNvCxnSpPr>
            <a:cxnSpLocks/>
          </p:cNvCxnSpPr>
          <p:nvPr/>
        </p:nvCxnSpPr>
        <p:spPr>
          <a:xfrm>
            <a:off x="7924922" y="2964741"/>
            <a:ext cx="152400" cy="2590835"/>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7A636CC-81C1-F632-D658-3FE3028B38C0}"/>
              </a:ext>
            </a:extLst>
          </p:cNvPr>
          <p:cNvCxnSpPr>
            <a:cxnSpLocks/>
          </p:cNvCxnSpPr>
          <p:nvPr/>
        </p:nvCxnSpPr>
        <p:spPr>
          <a:xfrm flipV="1">
            <a:off x="8399407" y="4086200"/>
            <a:ext cx="242082" cy="1805135"/>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C17544E1-7276-D711-7D7E-8668614AA848}"/>
              </a:ext>
            </a:extLst>
          </p:cNvPr>
          <p:cNvSpPr txBox="1"/>
          <p:nvPr/>
        </p:nvSpPr>
        <p:spPr>
          <a:xfrm>
            <a:off x="9188231" y="2793958"/>
            <a:ext cx="1254837" cy="430887"/>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Sends feedback survey</a:t>
            </a:r>
          </a:p>
        </p:txBody>
      </p:sp>
      <p:sp>
        <p:nvSpPr>
          <p:cNvPr id="188" name="TextBox 187">
            <a:extLst>
              <a:ext uri="{FF2B5EF4-FFF2-40B4-BE49-F238E27FC236}">
                <a16:creationId xmlns:a16="http://schemas.microsoft.com/office/drawing/2014/main" id="{1C28648B-0540-725C-B740-E058D92A4735}"/>
              </a:ext>
            </a:extLst>
          </p:cNvPr>
          <p:cNvSpPr txBox="1"/>
          <p:nvPr/>
        </p:nvSpPr>
        <p:spPr>
          <a:xfrm>
            <a:off x="10932759" y="2272644"/>
            <a:ext cx="1259241" cy="938719"/>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Waits for more data before analyzing and optimizing the entire process.</a:t>
            </a:r>
          </a:p>
        </p:txBody>
      </p:sp>
      <p:sp>
        <p:nvSpPr>
          <p:cNvPr id="194" name="TextBox 193">
            <a:extLst>
              <a:ext uri="{FF2B5EF4-FFF2-40B4-BE49-F238E27FC236}">
                <a16:creationId xmlns:a16="http://schemas.microsoft.com/office/drawing/2014/main" id="{AEECF83C-D350-7259-77E9-905097938237}"/>
              </a:ext>
            </a:extLst>
          </p:cNvPr>
          <p:cNvSpPr txBox="1"/>
          <p:nvPr/>
        </p:nvSpPr>
        <p:spPr>
          <a:xfrm>
            <a:off x="9181191" y="3609242"/>
            <a:ext cx="1287385" cy="60016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Completes the training still has questions</a:t>
            </a:r>
          </a:p>
        </p:txBody>
      </p:sp>
      <p:cxnSp>
        <p:nvCxnSpPr>
          <p:cNvPr id="196" name="Connector: Elbow 195">
            <a:extLst>
              <a:ext uri="{FF2B5EF4-FFF2-40B4-BE49-F238E27FC236}">
                <a16:creationId xmlns:a16="http://schemas.microsoft.com/office/drawing/2014/main" id="{D6E73DC3-6451-D8CE-12A1-ACDE528E5147}"/>
              </a:ext>
            </a:extLst>
          </p:cNvPr>
          <p:cNvCxnSpPr>
            <a:cxnSpLocks/>
            <a:stCxn id="154" idx="3"/>
            <a:endCxn id="194" idx="2"/>
          </p:cNvCxnSpPr>
          <p:nvPr/>
        </p:nvCxnSpPr>
        <p:spPr>
          <a:xfrm flipV="1">
            <a:off x="9769970" y="4209406"/>
            <a:ext cx="54914" cy="1766568"/>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6CBA8C5-356C-4349-79EF-0FE493D8AE3D}"/>
              </a:ext>
            </a:extLst>
          </p:cNvPr>
          <p:cNvCxnSpPr>
            <a:cxnSpLocks/>
          </p:cNvCxnSpPr>
          <p:nvPr/>
        </p:nvCxnSpPr>
        <p:spPr>
          <a:xfrm flipV="1">
            <a:off x="9824884" y="3311988"/>
            <a:ext cx="0" cy="319716"/>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Title 3">
            <a:extLst>
              <a:ext uri="{FF2B5EF4-FFF2-40B4-BE49-F238E27FC236}">
                <a16:creationId xmlns:a16="http://schemas.microsoft.com/office/drawing/2014/main" id="{CA658B2F-8574-57BE-F5EC-90720AAC0D2F}"/>
              </a:ext>
            </a:extLst>
          </p:cNvPr>
          <p:cNvSpPr>
            <a:spLocks noGrp="1"/>
          </p:cNvSpPr>
          <p:nvPr>
            <p:ph type="title"/>
          </p:nvPr>
        </p:nvSpPr>
        <p:spPr>
          <a:xfrm>
            <a:off x="588263" y="457200"/>
            <a:ext cx="11018520" cy="800219"/>
          </a:xfrm>
        </p:spPr>
        <p:txBody>
          <a:bodyPr/>
          <a:lstStyle/>
          <a:p>
            <a:r>
              <a:rPr lang="en-US" sz="3200">
                <a:solidFill>
                  <a:schemeClr val="bg1"/>
                </a:solidFill>
              </a:rPr>
              <a:t>TODAY</a:t>
            </a:r>
            <a:br>
              <a:rPr lang="en-US" sz="2400">
                <a:solidFill>
                  <a:schemeClr val="bg1"/>
                </a:solidFill>
              </a:rPr>
            </a:br>
            <a:r>
              <a:rPr lang="en-US" sz="2000">
                <a:solidFill>
                  <a:schemeClr val="bg1"/>
                </a:solidFill>
              </a:rPr>
              <a:t>Existing solutions can only automate very specific tasks that have clear inputs and outputs</a:t>
            </a:r>
            <a:endParaRPr lang="en-US" sz="2400">
              <a:solidFill>
                <a:schemeClr val="bg1"/>
              </a:solidFill>
            </a:endParaRPr>
          </a:p>
        </p:txBody>
      </p:sp>
      <p:graphicFrame>
        <p:nvGraphicFramePr>
          <p:cNvPr id="3" name="Table 2">
            <a:extLst>
              <a:ext uri="{FF2B5EF4-FFF2-40B4-BE49-F238E27FC236}">
                <a16:creationId xmlns:a16="http://schemas.microsoft.com/office/drawing/2014/main" id="{EE377086-483B-3142-428E-B64F14B0E458}"/>
              </a:ext>
            </a:extLst>
          </p:cNvPr>
          <p:cNvGraphicFramePr>
            <a:graphicFrameLocks noGrp="1"/>
          </p:cNvGraphicFramePr>
          <p:nvPr/>
        </p:nvGraphicFramePr>
        <p:xfrm>
          <a:off x="1516768" y="1563804"/>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214" name="Flowchart: Process 213">
            <a:extLst>
              <a:ext uri="{FF2B5EF4-FFF2-40B4-BE49-F238E27FC236}">
                <a16:creationId xmlns:a16="http://schemas.microsoft.com/office/drawing/2014/main" id="{EB87FDA2-D917-B5F7-78ED-ABB2139B77DF}"/>
              </a:ext>
            </a:extLst>
          </p:cNvPr>
          <p:cNvSpPr/>
          <p:nvPr/>
        </p:nvSpPr>
        <p:spPr bwMode="auto">
          <a:xfrm>
            <a:off x="10350019" y="360924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Survey is completed</a:t>
            </a:r>
          </a:p>
        </p:txBody>
      </p:sp>
      <p:cxnSp>
        <p:nvCxnSpPr>
          <p:cNvPr id="216" name="Connector: Elbow 215">
            <a:extLst>
              <a:ext uri="{FF2B5EF4-FFF2-40B4-BE49-F238E27FC236}">
                <a16:creationId xmlns:a16="http://schemas.microsoft.com/office/drawing/2014/main" id="{FCAB94B8-AB19-4F44-420C-5B4FF053FB90}"/>
              </a:ext>
            </a:extLst>
          </p:cNvPr>
          <p:cNvCxnSpPr>
            <a:cxnSpLocks/>
            <a:stCxn id="187" idx="3"/>
          </p:cNvCxnSpPr>
          <p:nvPr/>
        </p:nvCxnSpPr>
        <p:spPr>
          <a:xfrm>
            <a:off x="10443068" y="3009402"/>
            <a:ext cx="236106" cy="592867"/>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C1B960A2-49FE-5A1F-740F-5B8929287E20}"/>
              </a:ext>
            </a:extLst>
          </p:cNvPr>
          <p:cNvCxnSpPr>
            <a:cxnSpLocks/>
            <a:stCxn id="214" idx="3"/>
          </p:cNvCxnSpPr>
          <p:nvPr/>
        </p:nvCxnSpPr>
        <p:spPr>
          <a:xfrm flipV="1">
            <a:off x="11385250" y="3246751"/>
            <a:ext cx="373472" cy="591361"/>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12BFB9-E010-39FA-6A4C-DC6A22EAA0C8}"/>
              </a:ext>
            </a:extLst>
          </p:cNvPr>
          <p:cNvCxnSpPr>
            <a:cxnSpLocks/>
          </p:cNvCxnSpPr>
          <p:nvPr/>
        </p:nvCxnSpPr>
        <p:spPr>
          <a:xfrm>
            <a:off x="2000045" y="3238743"/>
            <a:ext cx="0" cy="284678"/>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92CD99-445E-8842-1A96-6861BA300EFC}"/>
              </a:ext>
            </a:extLst>
          </p:cNvPr>
          <p:cNvSpPr txBox="1"/>
          <p:nvPr/>
        </p:nvSpPr>
        <p:spPr>
          <a:xfrm>
            <a:off x="3177068" y="2141249"/>
            <a:ext cx="2524951" cy="577081"/>
          </a:xfrm>
          <a:prstGeom prst="rect">
            <a:avLst/>
          </a:prstGeom>
          <a:solidFill>
            <a:srgbClr val="454142"/>
          </a:solidFill>
          <a:effectLst>
            <a:outerShdw blurRad="50800" dist="38100" dir="8100000" algn="tr" rotWithShape="0">
              <a:prstClr val="black">
                <a:alpha val="40000"/>
              </a:prstClr>
            </a:outerShdw>
          </a:effectLst>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4364F"/>
                </a:solidFill>
                <a:effectLst/>
                <a:uLnTx/>
                <a:uFillTx/>
                <a:latin typeface="Inter"/>
                <a:ea typeface="+mn-ea"/>
                <a:cs typeface="+mn-cs"/>
              </a:rPr>
              <a:t>RPA automates </a:t>
            </a:r>
            <a:r>
              <a:rPr kumimoji="0" lang="en-US" sz="1050" b="0" i="0" u="none" strike="noStrike" kern="1200" cap="none" spc="0" normalizeH="0" baseline="0" noProof="0">
                <a:ln>
                  <a:noFill/>
                </a:ln>
                <a:solidFill>
                  <a:srgbClr val="FFFFFF"/>
                </a:solidFill>
                <a:effectLst/>
                <a:uLnTx/>
                <a:uFillTx/>
                <a:latin typeface="Inter"/>
                <a:ea typeface="+mn-ea"/>
                <a:cs typeface="+mn-cs"/>
              </a:rPr>
              <a:t>the verification of completion and accuracy </a:t>
            </a:r>
            <a:br>
              <a:rPr kumimoji="0" lang="en-US" sz="1050" b="0" i="0" u="none" strike="noStrike" kern="1200" cap="none" spc="0" normalizeH="0" baseline="0" noProof="0">
                <a:ln>
                  <a:noFill/>
                </a:ln>
                <a:solidFill>
                  <a:srgbClr val="FFFFFF"/>
                </a:solidFill>
                <a:effectLst/>
                <a:uLnTx/>
                <a:uFillTx/>
                <a:latin typeface="Inter"/>
                <a:ea typeface="+mn-ea"/>
                <a:cs typeface="+mn-cs"/>
              </a:rPr>
            </a:br>
            <a:r>
              <a:rPr kumimoji="0" lang="en-US" sz="1050" b="0" i="0" u="none" strike="noStrike" kern="1200" cap="none" spc="0" normalizeH="0" baseline="0" noProof="0">
                <a:ln>
                  <a:noFill/>
                </a:ln>
                <a:solidFill>
                  <a:srgbClr val="FFFFFF"/>
                </a:solidFill>
                <a:effectLst/>
                <a:uLnTx/>
                <a:uFillTx/>
                <a:latin typeface="Inter"/>
                <a:ea typeface="+mn-ea"/>
                <a:cs typeface="+mn-cs"/>
              </a:rPr>
              <a:t>with predefined rules</a:t>
            </a:r>
            <a:r>
              <a:rPr kumimoji="0" lang="en-US" sz="1050" b="0" i="0" u="none" strike="noStrike" kern="1200" cap="none" spc="0" normalizeH="0" baseline="0" noProof="0">
                <a:ln>
                  <a:noFill/>
                </a:ln>
                <a:solidFill>
                  <a:srgbClr val="FFFFFF"/>
                </a:solidFill>
                <a:effectLst/>
                <a:uLnTx/>
                <a:uFillTx/>
                <a:latin typeface="Segoe Sans Text"/>
                <a:ea typeface="+mn-ea"/>
                <a:cs typeface="+mn-cs"/>
              </a:rPr>
              <a:t>.</a:t>
            </a:r>
          </a:p>
        </p:txBody>
      </p:sp>
      <p:grpSp>
        <p:nvGrpSpPr>
          <p:cNvPr id="8" name="Group 7">
            <a:extLst>
              <a:ext uri="{FF2B5EF4-FFF2-40B4-BE49-F238E27FC236}">
                <a16:creationId xmlns:a16="http://schemas.microsoft.com/office/drawing/2014/main" id="{191A417E-169B-8F0F-CE3D-320A9A50F5AB}"/>
              </a:ext>
            </a:extLst>
          </p:cNvPr>
          <p:cNvGrpSpPr>
            <a:grpSpLocks noChangeAspect="1"/>
          </p:cNvGrpSpPr>
          <p:nvPr/>
        </p:nvGrpSpPr>
        <p:grpSpPr>
          <a:xfrm>
            <a:off x="5300850" y="2064515"/>
            <a:ext cx="451822" cy="461658"/>
            <a:chOff x="4559883" y="5793006"/>
            <a:chExt cx="457196" cy="457196"/>
          </a:xfrm>
        </p:grpSpPr>
        <p:sp>
          <p:nvSpPr>
            <p:cNvPr id="10" name="Rounded Rectangle 62">
              <a:extLst>
                <a:ext uri="{FF2B5EF4-FFF2-40B4-BE49-F238E27FC236}">
                  <a16:creationId xmlns:a16="http://schemas.microsoft.com/office/drawing/2014/main" id="{9DFD1F4F-2F5F-0A69-5208-3A5AA1CE4973}"/>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1" name="Graphic 10" descr="Circles with arrows with solid fill">
              <a:extLst>
                <a:ext uri="{FF2B5EF4-FFF2-40B4-BE49-F238E27FC236}">
                  <a16:creationId xmlns:a16="http://schemas.microsoft.com/office/drawing/2014/main" id="{3305D69A-DCE8-6257-39B1-725CEB1C9A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
        <p:nvSpPr>
          <p:cNvPr id="12" name="TextBox 11">
            <a:extLst>
              <a:ext uri="{FF2B5EF4-FFF2-40B4-BE49-F238E27FC236}">
                <a16:creationId xmlns:a16="http://schemas.microsoft.com/office/drawing/2014/main" id="{3506825C-7286-EAB8-2229-B7E4070DAB57}"/>
              </a:ext>
            </a:extLst>
          </p:cNvPr>
          <p:cNvSpPr txBox="1"/>
          <p:nvPr/>
        </p:nvSpPr>
        <p:spPr>
          <a:xfrm>
            <a:off x="5684724" y="5756227"/>
            <a:ext cx="2901852" cy="600164"/>
          </a:xfrm>
          <a:prstGeom prst="rect">
            <a:avLst/>
          </a:prstGeom>
          <a:solidFill>
            <a:srgbClr val="454142"/>
          </a:solidFill>
          <a:effectLst>
            <a:outerShdw blurRad="50800" dist="38100" dir="2700000" algn="tl" rotWithShape="0">
              <a:prstClr val="black">
                <a:alpha val="40000"/>
              </a:prstClr>
            </a:outerShdw>
          </a:effectLst>
        </p:spPr>
        <p:txBody>
          <a:bodyPr wrap="square">
            <a:spAutoFit/>
          </a:bodyPr>
          <a:lstStyle/>
          <a:p>
            <a:pPr marL="16986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4364F"/>
                </a:solidFill>
                <a:effectLst/>
                <a:uLnTx/>
                <a:uFillTx/>
                <a:latin typeface="Inter"/>
                <a:ea typeface="+mn-ea"/>
                <a:cs typeface="+mn-cs"/>
              </a:rPr>
              <a:t>RPA automates </a:t>
            </a:r>
            <a:r>
              <a:rPr kumimoji="0" lang="en-US" sz="1100" b="0" i="0" u="none" strike="noStrike" kern="1200" cap="none" spc="0" normalizeH="0" baseline="0" noProof="0">
                <a:ln>
                  <a:noFill/>
                </a:ln>
                <a:solidFill>
                  <a:srgbClr val="FFFFFF"/>
                </a:solidFill>
                <a:effectLst/>
                <a:uLnTx/>
                <a:uFillTx/>
                <a:latin typeface="Inter"/>
                <a:ea typeface="+mn-ea"/>
                <a:cs typeface="+mn-cs"/>
              </a:rPr>
              <a:t>assigning predefined training modules  but cannot adjust based on user feedback</a:t>
            </a:r>
            <a:endParaRPr kumimoji="0" lang="en-US" sz="1100" b="0" i="0" u="none" strike="noStrike" kern="1200" cap="none" spc="0" normalizeH="0" baseline="0" noProof="0">
              <a:ln>
                <a:noFill/>
              </a:ln>
              <a:solidFill>
                <a:srgbClr val="FFFFFF"/>
              </a:solidFill>
              <a:effectLst/>
              <a:uLnTx/>
              <a:uFillTx/>
              <a:latin typeface="Segoe Sans Text"/>
              <a:ea typeface="+mn-ea"/>
              <a:cs typeface="+mn-cs"/>
            </a:endParaRPr>
          </a:p>
        </p:txBody>
      </p:sp>
      <p:grpSp>
        <p:nvGrpSpPr>
          <p:cNvPr id="13" name="Group 12">
            <a:extLst>
              <a:ext uri="{FF2B5EF4-FFF2-40B4-BE49-F238E27FC236}">
                <a16:creationId xmlns:a16="http://schemas.microsoft.com/office/drawing/2014/main" id="{FAE5F21E-7595-1663-73A1-D29C137261F1}"/>
              </a:ext>
            </a:extLst>
          </p:cNvPr>
          <p:cNvGrpSpPr>
            <a:grpSpLocks noChangeAspect="1"/>
          </p:cNvGrpSpPr>
          <p:nvPr/>
        </p:nvGrpSpPr>
        <p:grpSpPr>
          <a:xfrm>
            <a:off x="5458812" y="5683060"/>
            <a:ext cx="451822" cy="461658"/>
            <a:chOff x="4559883" y="5793006"/>
            <a:chExt cx="457196" cy="457196"/>
          </a:xfrm>
        </p:grpSpPr>
        <p:sp>
          <p:nvSpPr>
            <p:cNvPr id="15" name="Rounded Rectangle 62">
              <a:extLst>
                <a:ext uri="{FF2B5EF4-FFF2-40B4-BE49-F238E27FC236}">
                  <a16:creationId xmlns:a16="http://schemas.microsoft.com/office/drawing/2014/main" id="{5778B968-84FB-A12E-20B5-D207980ACA44}"/>
                </a:ext>
              </a:extLst>
            </p:cNvPr>
            <p:cNvSpPr>
              <a:spLocks noChangeAspect="1"/>
            </p:cNvSpPr>
            <p:nvPr/>
          </p:nvSpPr>
          <p:spPr bwMode="auto">
            <a:xfrm>
              <a:off x="4582382" y="5830328"/>
              <a:ext cx="418690" cy="419874"/>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6" name="Graphic 15" descr="Circles with arrows with solid fill">
              <a:extLst>
                <a:ext uri="{FF2B5EF4-FFF2-40B4-BE49-F238E27FC236}">
                  <a16:creationId xmlns:a16="http://schemas.microsoft.com/office/drawing/2014/main" id="{EA2CFF8C-20DE-8A95-7E23-4DEB7FA92D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59883" y="5793006"/>
              <a:ext cx="457196" cy="457196"/>
            </a:xfrm>
            <a:prstGeom prst="rect">
              <a:avLst/>
            </a:prstGeom>
          </p:spPr>
        </p:pic>
      </p:grpSp>
    </p:spTree>
    <p:extLst>
      <p:ext uri="{BB962C8B-B14F-4D97-AF65-F5344CB8AC3E}">
        <p14:creationId xmlns:p14="http://schemas.microsoft.com/office/powerpoint/2010/main" val="22508186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D786194-34C4-E5A4-0056-36CAB9D8EDC3}"/>
            </a:ext>
          </a:extLst>
        </p:cNvPr>
        <p:cNvGrpSpPr/>
        <p:nvPr/>
      </p:nvGrpSpPr>
      <p:grpSpPr>
        <a:xfrm>
          <a:off x="0" y="0"/>
          <a:ext cx="0" cy="0"/>
          <a:chOff x="0" y="0"/>
          <a:chExt cx="0" cy="0"/>
        </a:xfrm>
      </p:grpSpPr>
      <p:sp>
        <p:nvSpPr>
          <p:cNvPr id="87" name="Rectangle: Rounded Corners 86">
            <a:extLst>
              <a:ext uri="{FF2B5EF4-FFF2-40B4-BE49-F238E27FC236}">
                <a16:creationId xmlns:a16="http://schemas.microsoft.com/office/drawing/2014/main" id="{61B9D1ED-41BB-3A8E-FFEF-B64331587BE2}"/>
              </a:ext>
            </a:extLst>
          </p:cNvPr>
          <p:cNvSpPr/>
          <p:nvPr/>
        </p:nvSpPr>
        <p:spPr bwMode="auto">
          <a:xfrm>
            <a:off x="228801" y="1973441"/>
            <a:ext cx="11555027" cy="4561367"/>
          </a:xfrm>
          <a:prstGeom prst="roundRect">
            <a:avLst>
              <a:gd name="adj" fmla="val 5377"/>
            </a:avLst>
          </a:prstGeom>
          <a:solidFill>
            <a:srgbClr val="454142">
              <a:alpha val="99000"/>
            </a:srgbClr>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27" name="TextBox 26">
            <a:extLst>
              <a:ext uri="{FF2B5EF4-FFF2-40B4-BE49-F238E27FC236}">
                <a16:creationId xmlns:a16="http://schemas.microsoft.com/office/drawing/2014/main" id="{017A14F5-2AFD-07A2-494F-9671577B7D25}"/>
              </a:ext>
            </a:extLst>
          </p:cNvPr>
          <p:cNvSpPr txBox="1"/>
          <p:nvPr/>
        </p:nvSpPr>
        <p:spPr>
          <a:xfrm>
            <a:off x="1268937" y="2454341"/>
            <a:ext cx="2078878" cy="600164"/>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Provides a personalized onboarding journey based on interaction</a:t>
            </a:r>
            <a:endParaRPr kumimoji="0" lang="en-US" sz="1200" b="0" i="0" u="none" strike="noStrike" kern="1200" cap="none" spc="0" normalizeH="0" baseline="0" noProof="0">
              <a:ln>
                <a:noFill/>
              </a:ln>
              <a:solidFill>
                <a:srgbClr val="FFFFFF"/>
              </a:solidFill>
              <a:effectLst/>
              <a:uLnTx/>
              <a:uFillTx/>
              <a:latin typeface="Segoe Sans Text"/>
              <a:ea typeface="+mn-ea"/>
              <a:cs typeface="+mn-cs"/>
            </a:endParaRPr>
          </a:p>
        </p:txBody>
      </p:sp>
      <p:cxnSp>
        <p:nvCxnSpPr>
          <p:cNvPr id="79" name="Straight Connector 78">
            <a:extLst>
              <a:ext uri="{FF2B5EF4-FFF2-40B4-BE49-F238E27FC236}">
                <a16:creationId xmlns:a16="http://schemas.microsoft.com/office/drawing/2014/main" id="{4B580D90-7509-CE49-C888-C9615B5C5C08}"/>
              </a:ext>
              <a:ext uri="{C183D7F6-B498-43B3-948B-1728B52AA6E4}">
                <adec:decorative xmlns:adec="http://schemas.microsoft.com/office/drawing/2017/decorative" val="1"/>
              </a:ext>
            </a:extLst>
          </p:cNvPr>
          <p:cNvCxnSpPr>
            <a:cxnSpLocks/>
          </p:cNvCxnSpPr>
          <p:nvPr/>
        </p:nvCxnSpPr>
        <p:spPr>
          <a:xfrm>
            <a:off x="423699" y="4601546"/>
            <a:ext cx="11045059"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554B55-D2FA-10B1-4D15-C9075359B4B5}"/>
              </a:ext>
              <a:ext uri="{C183D7F6-B498-43B3-948B-1728B52AA6E4}">
                <adec:decorative xmlns:adec="http://schemas.microsoft.com/office/drawing/2017/decorative" val="1"/>
              </a:ext>
            </a:extLst>
          </p:cNvPr>
          <p:cNvCxnSpPr>
            <a:cxnSpLocks/>
          </p:cNvCxnSpPr>
          <p:nvPr/>
        </p:nvCxnSpPr>
        <p:spPr>
          <a:xfrm>
            <a:off x="698280" y="5498161"/>
            <a:ext cx="10956601"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8">
            <a:extLst>
              <a:ext uri="{FF2B5EF4-FFF2-40B4-BE49-F238E27FC236}">
                <a16:creationId xmlns:a16="http://schemas.microsoft.com/office/drawing/2014/main" id="{381B2B36-4317-0A72-E526-F9E6839F956E}"/>
              </a:ext>
            </a:extLst>
          </p:cNvPr>
          <p:cNvSpPr txBox="1">
            <a:spLocks/>
          </p:cNvSpPr>
          <p:nvPr/>
        </p:nvSpPr>
        <p:spPr>
          <a:xfrm>
            <a:off x="228801" y="52993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D59ED7"/>
                </a:solidFill>
                <a:effectLst/>
                <a:uLnTx/>
                <a:uFillTx/>
                <a:latin typeface="Segoe UI Semibold"/>
                <a:ea typeface="+mn-ea"/>
                <a:cs typeface="Segoe UI" panose="020B0502040204020203" pitchFamily="34" charset="0"/>
              </a:rPr>
              <a:t>IT Agent</a:t>
            </a:r>
          </a:p>
        </p:txBody>
      </p:sp>
      <p:sp>
        <p:nvSpPr>
          <p:cNvPr id="19" name="Text Placeholder 8">
            <a:extLst>
              <a:ext uri="{FF2B5EF4-FFF2-40B4-BE49-F238E27FC236}">
                <a16:creationId xmlns:a16="http://schemas.microsoft.com/office/drawing/2014/main" id="{C111F56D-E7B0-D7CD-C512-0485BF50C39D}"/>
              </a:ext>
            </a:extLst>
          </p:cNvPr>
          <p:cNvSpPr txBox="1">
            <a:spLocks/>
          </p:cNvSpPr>
          <p:nvPr/>
        </p:nvSpPr>
        <p:spPr>
          <a:xfrm>
            <a:off x="228801" y="634962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D59ED7"/>
                </a:solidFill>
                <a:effectLst/>
                <a:uLnTx/>
                <a:uFillTx/>
                <a:latin typeface="Segoe UI Semibold"/>
                <a:ea typeface="+mn-ea"/>
                <a:cs typeface="Segoe UI" panose="020B0502040204020203" pitchFamily="34" charset="0"/>
              </a:rPr>
              <a:t>Training Agent</a:t>
            </a:r>
          </a:p>
        </p:txBody>
      </p:sp>
      <p:pic>
        <p:nvPicPr>
          <p:cNvPr id="25" name="Picture Placeholder 47" descr="Headshot of IT Pro">
            <a:extLst>
              <a:ext uri="{FF2B5EF4-FFF2-40B4-BE49-F238E27FC236}">
                <a16:creationId xmlns:a16="http://schemas.microsoft.com/office/drawing/2014/main" id="{4755820A-D32C-0850-B924-6F474D25F7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29549" y="3727396"/>
            <a:ext cx="526729" cy="526729"/>
          </a:xfrm>
          <a:prstGeom prst="ellipse">
            <a:avLst/>
          </a:prstGeom>
        </p:spPr>
      </p:pic>
      <p:sp>
        <p:nvSpPr>
          <p:cNvPr id="26" name="Text Placeholder 8">
            <a:extLst>
              <a:ext uri="{FF2B5EF4-FFF2-40B4-BE49-F238E27FC236}">
                <a16:creationId xmlns:a16="http://schemas.microsoft.com/office/drawing/2014/main" id="{255A0E55-9E08-07AB-ECFC-B5C18CDF9D39}"/>
              </a:ext>
            </a:extLst>
          </p:cNvPr>
          <p:cNvSpPr txBox="1">
            <a:spLocks/>
          </p:cNvSpPr>
          <p:nvPr/>
        </p:nvSpPr>
        <p:spPr>
          <a:xfrm>
            <a:off x="228801" y="43698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D59ED7"/>
                </a:solidFill>
                <a:effectLst/>
                <a:uLnTx/>
                <a:uFillTx/>
                <a:latin typeface="Segoe UI Semibold"/>
                <a:ea typeface="+mn-ea"/>
                <a:cs typeface="Segoe UI" panose="020B0502040204020203" pitchFamily="34" charset="0"/>
              </a:rPr>
              <a:t>New Hire</a:t>
            </a:r>
          </a:p>
        </p:txBody>
      </p:sp>
      <p:sp>
        <p:nvSpPr>
          <p:cNvPr id="10" name="Title 3">
            <a:extLst>
              <a:ext uri="{FF2B5EF4-FFF2-40B4-BE49-F238E27FC236}">
                <a16:creationId xmlns:a16="http://schemas.microsoft.com/office/drawing/2014/main" id="{368AFDFC-9C58-72AE-2FAC-C27088A867BE}"/>
              </a:ext>
            </a:extLst>
          </p:cNvPr>
          <p:cNvSpPr>
            <a:spLocks noGrp="1"/>
          </p:cNvSpPr>
          <p:nvPr>
            <p:ph type="title"/>
          </p:nvPr>
        </p:nvSpPr>
        <p:spPr>
          <a:xfrm>
            <a:off x="588262" y="393402"/>
            <a:ext cx="11603737" cy="1107996"/>
          </a:xfrm>
        </p:spPr>
        <p:txBody>
          <a:bodyPr/>
          <a:lstStyle/>
          <a:p>
            <a:pPr>
              <a:spcAft>
                <a:spcPts val="600"/>
              </a:spcAft>
            </a:pPr>
            <a:r>
              <a:rPr lang="en-US" sz="3200">
                <a:solidFill>
                  <a:schemeClr val="bg1"/>
                </a:solidFill>
              </a:rPr>
              <a:t>TOMORROW</a:t>
            </a:r>
            <a:br>
              <a:rPr lang="en-US" sz="2400">
                <a:solidFill>
                  <a:schemeClr val="bg1"/>
                </a:solidFill>
              </a:rPr>
            </a:br>
            <a:r>
              <a:rPr lang="en-US" sz="2000">
                <a:solidFill>
                  <a:schemeClr val="bg1"/>
                </a:solidFill>
              </a:rPr>
              <a:t>With AI Agents, these steps can be automated for the first time, while keeping human in the loop.</a:t>
            </a:r>
            <a:br>
              <a:rPr lang="en-US" sz="2000">
                <a:solidFill>
                  <a:schemeClr val="bg1"/>
                </a:solidFill>
              </a:rPr>
            </a:br>
            <a:endParaRPr lang="en-US" sz="2000">
              <a:solidFill>
                <a:schemeClr val="bg1"/>
              </a:solidFill>
            </a:endParaRPr>
          </a:p>
        </p:txBody>
      </p:sp>
      <p:pic>
        <p:nvPicPr>
          <p:cNvPr id="2" name="Graphic 1">
            <a:extLst>
              <a:ext uri="{FF2B5EF4-FFF2-40B4-BE49-F238E27FC236}">
                <a16:creationId xmlns:a16="http://schemas.microsoft.com/office/drawing/2014/main" id="{0654AD4B-33E6-3475-B67D-526E553028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4758287"/>
            <a:ext cx="463802" cy="463802"/>
          </a:xfrm>
          <a:prstGeom prst="rect">
            <a:avLst/>
          </a:prstGeom>
        </p:spPr>
      </p:pic>
      <p:pic>
        <p:nvPicPr>
          <p:cNvPr id="8" name="Graphic 7">
            <a:extLst>
              <a:ext uri="{FF2B5EF4-FFF2-40B4-BE49-F238E27FC236}">
                <a16:creationId xmlns:a16="http://schemas.microsoft.com/office/drawing/2014/main" id="{18BB0F26-07D8-0C87-6F93-296D358FD6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2774825"/>
            <a:ext cx="463802" cy="463802"/>
          </a:xfrm>
          <a:prstGeom prst="rect">
            <a:avLst/>
          </a:prstGeom>
        </p:spPr>
      </p:pic>
      <p:pic>
        <p:nvPicPr>
          <p:cNvPr id="20" name="Graphic 19">
            <a:extLst>
              <a:ext uri="{FF2B5EF4-FFF2-40B4-BE49-F238E27FC236}">
                <a16:creationId xmlns:a16="http://schemas.microsoft.com/office/drawing/2014/main" id="{6656EED6-D1E0-F467-2F22-6EFA358BF6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012" y="5730618"/>
            <a:ext cx="463802" cy="463802"/>
          </a:xfrm>
          <a:prstGeom prst="rect">
            <a:avLst/>
          </a:prstGeom>
        </p:spPr>
      </p:pic>
      <p:sp>
        <p:nvSpPr>
          <p:cNvPr id="21" name="Text Placeholder 8">
            <a:extLst>
              <a:ext uri="{FF2B5EF4-FFF2-40B4-BE49-F238E27FC236}">
                <a16:creationId xmlns:a16="http://schemas.microsoft.com/office/drawing/2014/main" id="{ECAA021F-E13C-87CA-7E15-F80311CA9943}"/>
              </a:ext>
            </a:extLst>
          </p:cNvPr>
          <p:cNvSpPr txBox="1">
            <a:spLocks/>
          </p:cNvSpPr>
          <p:nvPr/>
        </p:nvSpPr>
        <p:spPr>
          <a:xfrm>
            <a:off x="228801" y="32875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D59ED7"/>
                </a:solidFill>
                <a:effectLst/>
                <a:uLnTx/>
                <a:uFillTx/>
                <a:latin typeface="Segoe UI Semibold"/>
                <a:ea typeface="+mn-ea"/>
                <a:cs typeface="Segoe UI" panose="020B0502040204020203" pitchFamily="34" charset="0"/>
              </a:rPr>
              <a:t>HR Agent</a:t>
            </a:r>
          </a:p>
        </p:txBody>
      </p:sp>
      <p:sp>
        <p:nvSpPr>
          <p:cNvPr id="28" name="TextBox 27">
            <a:extLst>
              <a:ext uri="{FF2B5EF4-FFF2-40B4-BE49-F238E27FC236}">
                <a16:creationId xmlns:a16="http://schemas.microsoft.com/office/drawing/2014/main" id="{65F889C7-1EE4-52A0-444B-63FD7A9626E8}"/>
              </a:ext>
            </a:extLst>
          </p:cNvPr>
          <p:cNvSpPr txBox="1"/>
          <p:nvPr/>
        </p:nvSpPr>
        <p:spPr>
          <a:xfrm>
            <a:off x="3302877" y="24543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Assesses documents and learns from interactions</a:t>
            </a:r>
          </a:p>
        </p:txBody>
      </p:sp>
      <p:sp>
        <p:nvSpPr>
          <p:cNvPr id="30" name="TextBox 29">
            <a:extLst>
              <a:ext uri="{FF2B5EF4-FFF2-40B4-BE49-F238E27FC236}">
                <a16:creationId xmlns:a16="http://schemas.microsoft.com/office/drawing/2014/main" id="{FEF52F3F-97BE-A637-EA1A-7F6FFA481BC0}"/>
              </a:ext>
            </a:extLst>
          </p:cNvPr>
          <p:cNvSpPr txBox="1"/>
          <p:nvPr/>
        </p:nvSpPr>
        <p:spPr>
          <a:xfrm>
            <a:off x="6065046" y="56278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Analyzes role, experience, and learning preferences to recommend training</a:t>
            </a:r>
          </a:p>
        </p:txBody>
      </p:sp>
      <p:sp>
        <p:nvSpPr>
          <p:cNvPr id="35" name="TextBox 34">
            <a:extLst>
              <a:ext uri="{FF2B5EF4-FFF2-40B4-BE49-F238E27FC236}">
                <a16:creationId xmlns:a16="http://schemas.microsoft.com/office/drawing/2014/main" id="{8E84041E-E217-38C1-E68F-51FBDA3444E4}"/>
              </a:ext>
            </a:extLst>
          </p:cNvPr>
          <p:cNvSpPr txBox="1"/>
          <p:nvPr/>
        </p:nvSpPr>
        <p:spPr>
          <a:xfrm>
            <a:off x="9239262" y="2454341"/>
            <a:ext cx="2507754" cy="600164"/>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Identifies patterns makes informed decisions</a:t>
            </a:r>
          </a:p>
        </p:txBody>
      </p:sp>
      <p:sp>
        <p:nvSpPr>
          <p:cNvPr id="37" name="TextBox 36">
            <a:extLst>
              <a:ext uri="{FF2B5EF4-FFF2-40B4-BE49-F238E27FC236}">
                <a16:creationId xmlns:a16="http://schemas.microsoft.com/office/drawing/2014/main" id="{F2DBCFB0-8973-7A10-9C4E-03530A663908}"/>
              </a:ext>
            </a:extLst>
          </p:cNvPr>
          <p:cNvSpPr txBox="1"/>
          <p:nvPr/>
        </p:nvSpPr>
        <p:spPr>
          <a:xfrm>
            <a:off x="9010269" y="55519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Provides adaptive training</a:t>
            </a:r>
          </a:p>
        </p:txBody>
      </p:sp>
      <p:sp>
        <p:nvSpPr>
          <p:cNvPr id="40" name="TextBox 39">
            <a:extLst>
              <a:ext uri="{FF2B5EF4-FFF2-40B4-BE49-F238E27FC236}">
                <a16:creationId xmlns:a16="http://schemas.microsoft.com/office/drawing/2014/main" id="{CDF3A085-84E0-8785-C60F-64986421A934}"/>
              </a:ext>
            </a:extLst>
          </p:cNvPr>
          <p:cNvSpPr txBox="1"/>
          <p:nvPr/>
        </p:nvSpPr>
        <p:spPr>
          <a:xfrm>
            <a:off x="4903864" y="4660983"/>
            <a:ext cx="2893857" cy="600164"/>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Sets up user accounts, adapts to troubleshoot unexpected  issues, and learns from errors.</a:t>
            </a:r>
          </a:p>
        </p:txBody>
      </p:sp>
      <p:cxnSp>
        <p:nvCxnSpPr>
          <p:cNvPr id="41" name="Straight Connector 40">
            <a:extLst>
              <a:ext uri="{FF2B5EF4-FFF2-40B4-BE49-F238E27FC236}">
                <a16:creationId xmlns:a16="http://schemas.microsoft.com/office/drawing/2014/main" id="{C6DDA6FB-9A6C-15CF-A259-C52906118CBB}"/>
              </a:ext>
              <a:ext uri="{C183D7F6-B498-43B3-948B-1728B52AA6E4}">
                <adec:decorative xmlns:adec="http://schemas.microsoft.com/office/drawing/2017/decorative" val="1"/>
              </a:ext>
            </a:extLst>
          </p:cNvPr>
          <p:cNvCxnSpPr>
            <a:cxnSpLocks/>
          </p:cNvCxnSpPr>
          <p:nvPr/>
        </p:nvCxnSpPr>
        <p:spPr>
          <a:xfrm>
            <a:off x="423699" y="3574743"/>
            <a:ext cx="11045059" cy="0"/>
          </a:xfrm>
          <a:prstGeom prst="line">
            <a:avLst/>
          </a:prstGeom>
          <a:ln>
            <a:solidFill>
              <a:srgbClr val="8C8279">
                <a:alpha val="4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221BA38-4D56-7CE4-1288-36E880D81559}"/>
              </a:ext>
            </a:extLst>
          </p:cNvPr>
          <p:cNvSpPr txBox="1"/>
          <p:nvPr/>
        </p:nvSpPr>
        <p:spPr>
          <a:xfrm>
            <a:off x="1357635" y="37367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Fills out forms and has no questions</a:t>
            </a:r>
          </a:p>
        </p:txBody>
      </p:sp>
      <p:sp>
        <p:nvSpPr>
          <p:cNvPr id="47" name="TextBox 46">
            <a:extLst>
              <a:ext uri="{FF2B5EF4-FFF2-40B4-BE49-F238E27FC236}">
                <a16:creationId xmlns:a16="http://schemas.microsoft.com/office/drawing/2014/main" id="{4D7ED899-8CE1-94B6-C9C4-EB09449A5116}"/>
              </a:ext>
            </a:extLst>
          </p:cNvPr>
          <p:cNvSpPr txBox="1"/>
          <p:nvPr/>
        </p:nvSpPr>
        <p:spPr>
          <a:xfrm>
            <a:off x="7918313" y="3736727"/>
            <a:ext cx="1598990" cy="600164"/>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The new hire has questions during the training. </a:t>
            </a:r>
          </a:p>
        </p:txBody>
      </p:sp>
      <p:sp>
        <p:nvSpPr>
          <p:cNvPr id="50" name="TextBox 49">
            <a:extLst>
              <a:ext uri="{FF2B5EF4-FFF2-40B4-BE49-F238E27FC236}">
                <a16:creationId xmlns:a16="http://schemas.microsoft.com/office/drawing/2014/main" id="{8B2D34DC-3315-4FA0-B579-A04C0EC95109}"/>
              </a:ext>
            </a:extLst>
          </p:cNvPr>
          <p:cNvSpPr txBox="1"/>
          <p:nvPr/>
        </p:nvSpPr>
        <p:spPr>
          <a:xfrm>
            <a:off x="5615257" y="24543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Orchestrates the additional  processes</a:t>
            </a:r>
          </a:p>
        </p:txBody>
      </p:sp>
      <p:cxnSp>
        <p:nvCxnSpPr>
          <p:cNvPr id="58" name="Straight Arrow Connector 57">
            <a:extLst>
              <a:ext uri="{FF2B5EF4-FFF2-40B4-BE49-F238E27FC236}">
                <a16:creationId xmlns:a16="http://schemas.microsoft.com/office/drawing/2014/main" id="{372A10D6-3A13-6611-1465-1DA46C331045}"/>
              </a:ext>
            </a:extLst>
          </p:cNvPr>
          <p:cNvCxnSpPr>
            <a:cxnSpLocks/>
          </p:cNvCxnSpPr>
          <p:nvPr/>
        </p:nvCxnSpPr>
        <p:spPr>
          <a:xfrm>
            <a:off x="2308376" y="3377005"/>
            <a:ext cx="0" cy="325334"/>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13B589D1-BE56-8231-8A98-D65047896903}"/>
              </a:ext>
            </a:extLst>
          </p:cNvPr>
          <p:cNvCxnSpPr>
            <a:cxnSpLocks/>
            <a:stCxn id="42" idx="3"/>
            <a:endCxn id="28" idx="2"/>
          </p:cNvCxnSpPr>
          <p:nvPr/>
        </p:nvCxnSpPr>
        <p:spPr>
          <a:xfrm flipV="1">
            <a:off x="3182286" y="2885228"/>
            <a:ext cx="1211823" cy="1066943"/>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252BE10-E426-F9E9-BF82-0569A9E76153}"/>
              </a:ext>
            </a:extLst>
          </p:cNvPr>
          <p:cNvCxnSpPr>
            <a:cxnSpLocks/>
          </p:cNvCxnSpPr>
          <p:nvPr/>
        </p:nvCxnSpPr>
        <p:spPr>
          <a:xfrm>
            <a:off x="5356661" y="2685173"/>
            <a:ext cx="269229" cy="1"/>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94E738-153D-8828-2098-FC6AB631D9FF}"/>
              </a:ext>
            </a:extLst>
          </p:cNvPr>
          <p:cNvCxnSpPr>
            <a:cxnSpLocks/>
            <a:stCxn id="50" idx="2"/>
          </p:cNvCxnSpPr>
          <p:nvPr/>
        </p:nvCxnSpPr>
        <p:spPr>
          <a:xfrm>
            <a:off x="6706489" y="2885228"/>
            <a:ext cx="0" cy="134763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2037EA2D-D699-14D9-2D58-B1F29FCB849E}"/>
              </a:ext>
            </a:extLst>
          </p:cNvPr>
          <p:cNvCxnSpPr>
            <a:cxnSpLocks/>
            <a:endCxn id="40" idx="0"/>
          </p:cNvCxnSpPr>
          <p:nvPr/>
        </p:nvCxnSpPr>
        <p:spPr>
          <a:xfrm rot="5400000">
            <a:off x="6314585" y="4269067"/>
            <a:ext cx="428124" cy="355708"/>
          </a:xfrm>
          <a:prstGeom prst="bentConnector3">
            <a:avLst>
              <a:gd name="adj1" fmla="val 900"/>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D7A74F6D-FAFB-BE38-E331-00AD1477A991}"/>
              </a:ext>
            </a:extLst>
          </p:cNvPr>
          <p:cNvCxnSpPr/>
          <p:nvPr/>
        </p:nvCxnSpPr>
        <p:spPr>
          <a:xfrm rot="16200000" flipH="1">
            <a:off x="6608260" y="4316804"/>
            <a:ext cx="1259121" cy="1091232"/>
          </a:xfrm>
          <a:prstGeom prst="bentConnector3">
            <a:avLst>
              <a:gd name="adj1" fmla="val 179"/>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407B5AF6-5EE3-C729-547A-E1357F817C98}"/>
              </a:ext>
            </a:extLst>
          </p:cNvPr>
          <p:cNvCxnSpPr>
            <a:cxnSpLocks/>
            <a:stCxn id="47" idx="3"/>
            <a:endCxn id="37" idx="0"/>
          </p:cNvCxnSpPr>
          <p:nvPr/>
        </p:nvCxnSpPr>
        <p:spPr>
          <a:xfrm>
            <a:off x="9517303" y="4036809"/>
            <a:ext cx="280602" cy="1515186"/>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739C9BA-21CB-C075-F024-92E205855ECC}"/>
              </a:ext>
            </a:extLst>
          </p:cNvPr>
          <p:cNvCxnSpPr>
            <a:stCxn id="37" idx="3"/>
          </p:cNvCxnSpPr>
          <p:nvPr/>
        </p:nvCxnSpPr>
        <p:spPr>
          <a:xfrm flipV="1">
            <a:off x="10585541" y="3269506"/>
            <a:ext cx="419177" cy="2497933"/>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Placeholder 23" descr="Profile image of maker.">
            <a:extLst>
              <a:ext uri="{FF2B5EF4-FFF2-40B4-BE49-F238E27FC236}">
                <a16:creationId xmlns:a16="http://schemas.microsoft.com/office/drawing/2014/main" id="{3675CCAF-FDDB-2F2A-CBCF-B7AB8274003E}"/>
              </a:ext>
            </a:extLst>
          </p:cNvPr>
          <p:cNvPicPr>
            <a:picLocks noChangeAspect="1"/>
          </p:cNvPicPr>
          <p:nvPr/>
        </p:nvPicPr>
        <p:blipFill>
          <a:blip r:embed="rId6"/>
          <a:srcRect/>
          <a:stretch/>
        </p:blipFill>
        <p:spPr>
          <a:xfrm>
            <a:off x="408172" y="1915736"/>
            <a:ext cx="528299" cy="528299"/>
          </a:xfrm>
          <a:prstGeom prst="ellipse">
            <a:avLst/>
          </a:prstGeom>
          <a:ln>
            <a:noFill/>
          </a:ln>
        </p:spPr>
      </p:pic>
      <p:sp>
        <p:nvSpPr>
          <p:cNvPr id="88" name="Rectangle: Rounded Corners 87">
            <a:extLst>
              <a:ext uri="{FF2B5EF4-FFF2-40B4-BE49-F238E27FC236}">
                <a16:creationId xmlns:a16="http://schemas.microsoft.com/office/drawing/2014/main" id="{70E5B3F1-5B9E-2B81-CED5-D3E0EA7C7C1E}"/>
              </a:ext>
            </a:extLst>
          </p:cNvPr>
          <p:cNvSpPr/>
          <p:nvPr/>
        </p:nvSpPr>
        <p:spPr bwMode="auto">
          <a:xfrm>
            <a:off x="2105149" y="1948655"/>
            <a:ext cx="3889253" cy="335743"/>
          </a:xfrm>
          <a:prstGeom prst="roundRect">
            <a:avLst>
              <a:gd name="adj" fmla="val 5377"/>
            </a:avLst>
          </a:prstGeom>
          <a:solidFill>
            <a:srgbClr val="000000"/>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Human in the Loop, Supervisor and Approver</a:t>
            </a:r>
            <a:endPar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cxnSp>
        <p:nvCxnSpPr>
          <p:cNvPr id="38" name="Connector: Elbow 37">
            <a:extLst>
              <a:ext uri="{FF2B5EF4-FFF2-40B4-BE49-F238E27FC236}">
                <a16:creationId xmlns:a16="http://schemas.microsoft.com/office/drawing/2014/main" id="{9E38732C-83BD-D473-9955-949E2C3A8CFC}"/>
              </a:ext>
            </a:extLst>
          </p:cNvPr>
          <p:cNvCxnSpPr>
            <a:cxnSpLocks/>
          </p:cNvCxnSpPr>
          <p:nvPr/>
        </p:nvCxnSpPr>
        <p:spPr>
          <a:xfrm flipV="1">
            <a:off x="8645806" y="4243099"/>
            <a:ext cx="259447" cy="1711057"/>
          </a:xfrm>
          <a:prstGeom prst="bentConnector2">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EE99AB6-BCF4-8479-92C9-6772AD6FA39C}"/>
              </a:ext>
            </a:extLst>
          </p:cNvPr>
          <p:cNvGrpSpPr/>
          <p:nvPr/>
        </p:nvGrpSpPr>
        <p:grpSpPr>
          <a:xfrm>
            <a:off x="1347010" y="1441591"/>
            <a:ext cx="10731575" cy="422330"/>
            <a:chOff x="1384350" y="-42040"/>
            <a:chExt cx="10090648" cy="422330"/>
          </a:xfrm>
        </p:grpSpPr>
        <p:sp>
          <p:nvSpPr>
            <p:cNvPr id="5" name="Arrow: Chevron 4">
              <a:extLst>
                <a:ext uri="{FF2B5EF4-FFF2-40B4-BE49-F238E27FC236}">
                  <a16:creationId xmlns:a16="http://schemas.microsoft.com/office/drawing/2014/main" id="{A790C41D-139E-C24D-B457-0AC5CD416F94}"/>
                </a:ext>
              </a:extLst>
            </p:cNvPr>
            <p:cNvSpPr/>
            <p:nvPr/>
          </p:nvSpPr>
          <p:spPr bwMode="auto">
            <a:xfrm>
              <a:off x="9236623" y="-31916"/>
              <a:ext cx="2238375" cy="411629"/>
            </a:xfrm>
            <a:prstGeom prst="chevron">
              <a:avLst/>
            </a:prstGeom>
            <a:solidFill>
              <a:srgbClr val="C73BC3"/>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5">
              <a:extLst>
                <a:ext uri="{FF2B5EF4-FFF2-40B4-BE49-F238E27FC236}">
                  <a16:creationId xmlns:a16="http://schemas.microsoft.com/office/drawing/2014/main" id="{F486A707-C5F0-1F4D-A66F-A5682C97A2A4}"/>
                </a:ext>
              </a:extLst>
            </p:cNvPr>
            <p:cNvSpPr/>
            <p:nvPr/>
          </p:nvSpPr>
          <p:spPr bwMode="auto">
            <a:xfrm>
              <a:off x="7262092" y="-32430"/>
              <a:ext cx="2238375" cy="411629"/>
            </a:xfrm>
            <a:prstGeom prst="chevron">
              <a:avLst/>
            </a:prstGeom>
            <a:solidFill>
              <a:srgbClr val="DD3AB3"/>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8">
              <a:extLst>
                <a:ext uri="{FF2B5EF4-FFF2-40B4-BE49-F238E27FC236}">
                  <a16:creationId xmlns:a16="http://schemas.microsoft.com/office/drawing/2014/main" id="{91E3FEB9-BE1B-6D29-6D9F-55742E6BF1EF}"/>
                </a:ext>
              </a:extLst>
            </p:cNvPr>
            <p:cNvSpPr/>
            <p:nvPr/>
          </p:nvSpPr>
          <p:spPr bwMode="auto">
            <a:xfrm>
              <a:off x="5314472" y="-31339"/>
              <a:ext cx="2238375" cy="411629"/>
            </a:xfrm>
            <a:prstGeom prst="chevron">
              <a:avLst/>
            </a:prstGeom>
            <a:solidFill>
              <a:srgbClr val="E739A1"/>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Arrow: Chevron 10">
              <a:extLst>
                <a:ext uri="{FF2B5EF4-FFF2-40B4-BE49-F238E27FC236}">
                  <a16:creationId xmlns:a16="http://schemas.microsoft.com/office/drawing/2014/main" id="{CD5639A7-8016-8C62-C50D-FEFDAB128C13}"/>
                </a:ext>
              </a:extLst>
            </p:cNvPr>
            <p:cNvSpPr/>
            <p:nvPr/>
          </p:nvSpPr>
          <p:spPr bwMode="auto">
            <a:xfrm>
              <a:off x="1384350" y="-42040"/>
              <a:ext cx="2238375" cy="411629"/>
            </a:xfrm>
            <a:prstGeom prst="chevron">
              <a:avLst/>
            </a:prstGeom>
            <a:solidFill>
              <a:srgbClr val="F33765"/>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AE251D9B-5FEE-C4E1-5350-DC94067FE5DA}"/>
                </a:ext>
              </a:extLst>
            </p:cNvPr>
            <p:cNvSpPr/>
            <p:nvPr/>
          </p:nvSpPr>
          <p:spPr bwMode="auto">
            <a:xfrm>
              <a:off x="3339941" y="-41441"/>
              <a:ext cx="2238375" cy="411629"/>
            </a:xfrm>
            <a:prstGeom prst="chevron">
              <a:avLst/>
            </a:prstGeom>
            <a:solidFill>
              <a:srgbClr val="EE398B"/>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3" name="Table 12">
            <a:extLst>
              <a:ext uri="{FF2B5EF4-FFF2-40B4-BE49-F238E27FC236}">
                <a16:creationId xmlns:a16="http://schemas.microsoft.com/office/drawing/2014/main" id="{F5D4E62F-0F18-91DE-341E-0BEBD2F24591}"/>
              </a:ext>
            </a:extLst>
          </p:cNvPr>
          <p:cNvGraphicFramePr>
            <a:graphicFrameLocks noGrp="1"/>
          </p:cNvGraphicFramePr>
          <p:nvPr/>
        </p:nvGraphicFramePr>
        <p:xfrm>
          <a:off x="1516768" y="1452591"/>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Access &amp; </a:t>
                      </a:r>
                      <a:br>
                        <a:rPr lang="en-US" sz="1100" b="0">
                          <a:solidFill>
                            <a:schemeClr val="bg1"/>
                          </a:solidFill>
                          <a:latin typeface="+mj-lt"/>
                        </a:rPr>
                      </a:br>
                      <a:r>
                        <a:rPr lang="en-US" sz="1100" b="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pic>
        <p:nvPicPr>
          <p:cNvPr id="14" name="Picture Placeholder 21" descr="Profile image of developer. ">
            <a:extLst>
              <a:ext uri="{FF2B5EF4-FFF2-40B4-BE49-F238E27FC236}">
                <a16:creationId xmlns:a16="http://schemas.microsoft.com/office/drawing/2014/main" id="{C3F83459-7F62-867A-B448-0E16A662F084}"/>
              </a:ext>
              <a:ext uri="{C183D7F6-B498-43B3-948B-1728B52AA6E4}">
                <adec:decorative xmlns:adec="http://schemas.microsoft.com/office/drawing/2017/decorative" val="0"/>
              </a:ext>
            </a:extLst>
          </p:cNvPr>
          <p:cNvPicPr>
            <a:picLocks noChangeAspect="1"/>
          </p:cNvPicPr>
          <p:nvPr/>
        </p:nvPicPr>
        <p:blipFill>
          <a:blip r:embed="rId7"/>
          <a:srcRect/>
          <a:stretch/>
        </p:blipFill>
        <p:spPr>
          <a:xfrm>
            <a:off x="971572" y="1908848"/>
            <a:ext cx="528299" cy="528299"/>
          </a:xfrm>
          <a:prstGeom prst="ellipse">
            <a:avLst/>
          </a:prstGeom>
        </p:spPr>
      </p:pic>
      <p:pic>
        <p:nvPicPr>
          <p:cNvPr id="15" name="Picture Placeholder 47" descr="Headshot of IT Pro">
            <a:extLst>
              <a:ext uri="{FF2B5EF4-FFF2-40B4-BE49-F238E27FC236}">
                <a16:creationId xmlns:a16="http://schemas.microsoft.com/office/drawing/2014/main" id="{0C301CD9-EAB6-E1D6-989E-B802B9926C4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1534972" y="1930858"/>
            <a:ext cx="526729" cy="526729"/>
          </a:xfrm>
          <a:prstGeom prst="ellipse">
            <a:avLst/>
          </a:prstGeom>
        </p:spPr>
      </p:pic>
    </p:spTree>
    <p:extLst>
      <p:ext uri="{BB962C8B-B14F-4D97-AF65-F5344CB8AC3E}">
        <p14:creationId xmlns:p14="http://schemas.microsoft.com/office/powerpoint/2010/main" val="4222665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 name="Rectangle: Rounded Corners 39">
            <a:extLst>
              <a:ext uri="{FF2B5EF4-FFF2-40B4-BE49-F238E27FC236}">
                <a16:creationId xmlns:a16="http://schemas.microsoft.com/office/drawing/2014/main" id="{CFE05F34-9ADC-1729-6837-6F8FF268072D}"/>
              </a:ext>
            </a:extLst>
          </p:cNvPr>
          <p:cNvSpPr/>
          <p:nvPr/>
        </p:nvSpPr>
        <p:spPr>
          <a:xfrm>
            <a:off x="3625194" y="2158035"/>
            <a:ext cx="2908417" cy="1601791"/>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MS #3</a:t>
            </a:r>
          </a:p>
        </p:txBody>
      </p:sp>
      <p:sp>
        <p:nvSpPr>
          <p:cNvPr id="34" name="Rectangle: Rounded Corners 33">
            <a:extLst>
              <a:ext uri="{FF2B5EF4-FFF2-40B4-BE49-F238E27FC236}">
                <a16:creationId xmlns:a16="http://schemas.microsoft.com/office/drawing/2014/main" id="{1CFD9209-ABAE-6531-A763-9607A2C67779}"/>
              </a:ext>
            </a:extLst>
          </p:cNvPr>
          <p:cNvSpPr/>
          <p:nvPr/>
        </p:nvSpPr>
        <p:spPr>
          <a:xfrm>
            <a:off x="4933817" y="3846648"/>
            <a:ext cx="1599795" cy="2393270"/>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MS #2</a:t>
            </a:r>
          </a:p>
        </p:txBody>
      </p:sp>
      <p:sp>
        <p:nvSpPr>
          <p:cNvPr id="28" name="Rectangle: Rounded Corners 27">
            <a:extLst>
              <a:ext uri="{FF2B5EF4-FFF2-40B4-BE49-F238E27FC236}">
                <a16:creationId xmlns:a16="http://schemas.microsoft.com/office/drawing/2014/main" id="{7876991F-2178-C5EA-CCF4-B2C27B44EA68}"/>
              </a:ext>
            </a:extLst>
          </p:cNvPr>
          <p:cNvSpPr/>
          <p:nvPr/>
        </p:nvSpPr>
        <p:spPr>
          <a:xfrm>
            <a:off x="2113319" y="3850926"/>
            <a:ext cx="1738221" cy="2393270"/>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MS #1</a:t>
            </a:r>
          </a:p>
        </p:txBody>
      </p:sp>
      <p:sp>
        <p:nvSpPr>
          <p:cNvPr id="2" name="Title 1">
            <a:extLst>
              <a:ext uri="{FF2B5EF4-FFF2-40B4-BE49-F238E27FC236}">
                <a16:creationId xmlns:a16="http://schemas.microsoft.com/office/drawing/2014/main" id="{970463EB-46B3-FA32-1570-D8A586E5EA0B}"/>
              </a:ext>
            </a:extLst>
          </p:cNvPr>
          <p:cNvSpPr>
            <a:spLocks noGrp="1"/>
          </p:cNvSpPr>
          <p:nvPr>
            <p:ph type="title"/>
          </p:nvPr>
        </p:nvSpPr>
        <p:spPr>
          <a:xfrm>
            <a:off x="436880" y="297275"/>
            <a:ext cx="10515600" cy="777875"/>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Multi-Agent System</a:t>
            </a:r>
          </a:p>
        </p:txBody>
      </p:sp>
      <p:sp>
        <p:nvSpPr>
          <p:cNvPr id="3" name="TextBox 2">
            <a:extLst>
              <a:ext uri="{FF2B5EF4-FFF2-40B4-BE49-F238E27FC236}">
                <a16:creationId xmlns:a16="http://schemas.microsoft.com/office/drawing/2014/main" id="{46B05505-092C-07E2-789E-B13ABD6110F8}"/>
              </a:ext>
            </a:extLst>
          </p:cNvPr>
          <p:cNvSpPr txBox="1"/>
          <p:nvPr/>
        </p:nvSpPr>
        <p:spPr>
          <a:xfrm flipH="1">
            <a:off x="369025" y="965469"/>
            <a:ext cx="1036368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 complex problem is decomposed into smaller, manageable parts, each addressed by specialized agents, effectively a micro-service (MS). These agents work together in a coordinated manner within a workflow to efficiently solve the overall problem.</a:t>
            </a:r>
          </a:p>
        </p:txBody>
      </p:sp>
      <p:grpSp>
        <p:nvGrpSpPr>
          <p:cNvPr id="4" name="Group 3">
            <a:extLst>
              <a:ext uri="{FF2B5EF4-FFF2-40B4-BE49-F238E27FC236}">
                <a16:creationId xmlns:a16="http://schemas.microsoft.com/office/drawing/2014/main" id="{E01A8937-F5C1-83CB-2D48-52F15D0B273C}"/>
              </a:ext>
            </a:extLst>
          </p:cNvPr>
          <p:cNvGrpSpPr/>
          <p:nvPr/>
        </p:nvGrpSpPr>
        <p:grpSpPr>
          <a:xfrm>
            <a:off x="1007199" y="2311522"/>
            <a:ext cx="5354129" cy="3554847"/>
            <a:chOff x="5030587" y="3752844"/>
            <a:chExt cx="4175009" cy="2773573"/>
          </a:xfrm>
        </p:grpSpPr>
        <p:pic>
          <p:nvPicPr>
            <p:cNvPr id="5" name="Graphic 4" descr="Questions outline">
              <a:extLst>
                <a:ext uri="{FF2B5EF4-FFF2-40B4-BE49-F238E27FC236}">
                  <a16:creationId xmlns:a16="http://schemas.microsoft.com/office/drawing/2014/main" id="{9B64B50F-C1CD-50AE-C0F0-C07CA3D9D2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2322" y="4066705"/>
              <a:ext cx="705394" cy="705394"/>
            </a:xfrm>
            <a:prstGeom prst="rect">
              <a:avLst/>
            </a:prstGeom>
          </p:spPr>
        </p:pic>
        <p:cxnSp>
          <p:nvCxnSpPr>
            <p:cNvPr id="6" name="Straight Arrow Connector 5">
              <a:extLst>
                <a:ext uri="{FF2B5EF4-FFF2-40B4-BE49-F238E27FC236}">
                  <a16:creationId xmlns:a16="http://schemas.microsoft.com/office/drawing/2014/main" id="{302485C2-6613-8AA2-8F2F-B04D8BFE3210}"/>
                </a:ext>
              </a:extLst>
            </p:cNvPr>
            <p:cNvCxnSpPr>
              <a:cxnSpLocks/>
            </p:cNvCxnSpPr>
            <p:nvPr/>
          </p:nvCxnSpPr>
          <p:spPr>
            <a:xfrm>
              <a:off x="6913947" y="4569989"/>
              <a:ext cx="27934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098B6FD-9B67-4DA8-850B-BFDDBF051AFC}"/>
                </a:ext>
              </a:extLst>
            </p:cNvPr>
            <p:cNvCxnSpPr>
              <a:cxnSpLocks/>
            </p:cNvCxnSpPr>
            <p:nvPr/>
          </p:nvCxnSpPr>
          <p:spPr>
            <a:xfrm flipV="1">
              <a:off x="6530591" y="5448913"/>
              <a:ext cx="0" cy="34096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CDEFFB-D1F5-448A-8DEB-4C920370B725}"/>
                </a:ext>
              </a:extLst>
            </p:cNvPr>
            <p:cNvSpPr txBox="1"/>
            <p:nvPr/>
          </p:nvSpPr>
          <p:spPr>
            <a:xfrm>
              <a:off x="5030587" y="4713923"/>
              <a:ext cx="650240" cy="180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conversation</a:t>
              </a:r>
            </a:p>
          </p:txBody>
        </p:sp>
        <p:pic>
          <p:nvPicPr>
            <p:cNvPr id="9" name="Graphic 8" descr="Folder Search outline">
              <a:extLst>
                <a:ext uri="{FF2B5EF4-FFF2-40B4-BE49-F238E27FC236}">
                  <a16:creationId xmlns:a16="http://schemas.microsoft.com/office/drawing/2014/main" id="{70BB1D2F-456F-7C4B-87EC-2EFA878382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469" y="6130952"/>
              <a:ext cx="395465" cy="395465"/>
            </a:xfrm>
            <a:prstGeom prst="rect">
              <a:avLst/>
            </a:prstGeom>
          </p:spPr>
        </p:pic>
        <p:sp>
          <p:nvSpPr>
            <p:cNvPr id="10" name="Rectangle: Rounded Corners 9">
              <a:extLst>
                <a:ext uri="{FF2B5EF4-FFF2-40B4-BE49-F238E27FC236}">
                  <a16:creationId xmlns:a16="http://schemas.microsoft.com/office/drawing/2014/main" id="{AD458847-4F8C-C6D7-A762-66476456AB99}"/>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Search</a:t>
              </a:r>
            </a:p>
          </p:txBody>
        </p:sp>
        <p:cxnSp>
          <p:nvCxnSpPr>
            <p:cNvPr id="11" name="Straight Arrow Connector 10">
              <a:extLst>
                <a:ext uri="{FF2B5EF4-FFF2-40B4-BE49-F238E27FC236}">
                  <a16:creationId xmlns:a16="http://schemas.microsoft.com/office/drawing/2014/main" id="{68FDA723-C6D4-A828-4D3F-921D4A91F5A9}"/>
                </a:ext>
              </a:extLst>
            </p:cNvPr>
            <p:cNvCxnSpPr>
              <a:cxnSpLocks/>
            </p:cNvCxnSpPr>
            <p:nvPr/>
          </p:nvCxnSpPr>
          <p:spPr>
            <a:xfrm>
              <a:off x="6394480" y="5451973"/>
              <a:ext cx="0" cy="3511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AAC35F78-66AB-2B51-F743-557992134C68}"/>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sp>
          <p:nvSpPr>
            <p:cNvPr id="13" name="TextBox 12">
              <a:extLst>
                <a:ext uri="{FF2B5EF4-FFF2-40B4-BE49-F238E27FC236}">
                  <a16:creationId xmlns:a16="http://schemas.microsoft.com/office/drawing/2014/main" id="{1E163590-637A-1EEF-9999-ED4A8D0844B3}"/>
                </a:ext>
              </a:extLst>
            </p:cNvPr>
            <p:cNvSpPr txBox="1"/>
            <p:nvPr/>
          </p:nvSpPr>
          <p:spPr>
            <a:xfrm>
              <a:off x="6470903" y="5520990"/>
              <a:ext cx="318995" cy="18010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4" name="TextBox 13">
              <a:extLst>
                <a:ext uri="{FF2B5EF4-FFF2-40B4-BE49-F238E27FC236}">
                  <a16:creationId xmlns:a16="http://schemas.microsoft.com/office/drawing/2014/main" id="{BD7694FA-7D02-CC6E-A113-4A480E951DE9}"/>
                </a:ext>
              </a:extLst>
            </p:cNvPr>
            <p:cNvSpPr txBox="1"/>
            <p:nvPr/>
          </p:nvSpPr>
          <p:spPr>
            <a:xfrm>
              <a:off x="5976541" y="5512149"/>
              <a:ext cx="370244" cy="18010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query</a:t>
              </a:r>
            </a:p>
          </p:txBody>
        </p:sp>
        <p:sp>
          <p:nvSpPr>
            <p:cNvPr id="15" name="Rectangle: Rounded Corners 14">
              <a:extLst>
                <a:ext uri="{FF2B5EF4-FFF2-40B4-BE49-F238E27FC236}">
                  <a16:creationId xmlns:a16="http://schemas.microsoft.com/office/drawing/2014/main" id="{9C3DBDEC-7BF8-682B-DB45-DA6ED6165C24}"/>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User Proxy Agent</a:t>
              </a:r>
            </a:p>
          </p:txBody>
        </p:sp>
        <p:sp>
          <p:nvSpPr>
            <p:cNvPr id="16" name="Rectangle: Rounded Corners 15">
              <a:extLst>
                <a:ext uri="{FF2B5EF4-FFF2-40B4-BE49-F238E27FC236}">
                  <a16:creationId xmlns:a16="http://schemas.microsoft.com/office/drawing/2014/main" id="{CCD04B17-AAEF-35C9-69F8-96D35D435230}"/>
                </a:ext>
              </a:extLst>
            </p:cNvPr>
            <p:cNvSpPr/>
            <p:nvPr/>
          </p:nvSpPr>
          <p:spPr>
            <a:xfrm>
              <a:off x="7193286" y="4383998"/>
              <a:ext cx="1174844"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Coordinator Agent</a:t>
              </a:r>
            </a:p>
          </p:txBody>
        </p:sp>
        <p:cxnSp>
          <p:nvCxnSpPr>
            <p:cNvPr id="17" name="Straight Arrow Connector 16">
              <a:extLst>
                <a:ext uri="{FF2B5EF4-FFF2-40B4-BE49-F238E27FC236}">
                  <a16:creationId xmlns:a16="http://schemas.microsoft.com/office/drawing/2014/main" id="{C8D3F155-A7EF-D10B-E0B1-BA8B26816909}"/>
                </a:ext>
              </a:extLst>
            </p:cNvPr>
            <p:cNvCxnSpPr>
              <a:cxnSpLocks/>
            </p:cNvCxnSpPr>
            <p:nvPr/>
          </p:nvCxnSpPr>
          <p:spPr>
            <a:xfrm>
              <a:off x="5645245" y="4569989"/>
              <a:ext cx="27934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53E4CB14-5A95-D56C-7803-F884231AE830}"/>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grpSp>
          <p:nvGrpSpPr>
            <p:cNvPr id="23" name="Group 22">
              <a:extLst>
                <a:ext uri="{FF2B5EF4-FFF2-40B4-BE49-F238E27FC236}">
                  <a16:creationId xmlns:a16="http://schemas.microsoft.com/office/drawing/2014/main" id="{986F0A79-2781-0630-EA8D-68512782766B}"/>
                </a:ext>
              </a:extLst>
            </p:cNvPr>
            <p:cNvGrpSpPr/>
            <p:nvPr/>
          </p:nvGrpSpPr>
          <p:grpSpPr>
            <a:xfrm>
              <a:off x="8293012" y="5666881"/>
              <a:ext cx="757639" cy="643654"/>
              <a:chOff x="6030007" y="5666150"/>
              <a:chExt cx="757639" cy="643654"/>
            </a:xfrm>
          </p:grpSpPr>
          <p:pic>
            <p:nvPicPr>
              <p:cNvPr id="47" name="Graphic 46" descr="Box outline">
                <a:extLst>
                  <a:ext uri="{FF2B5EF4-FFF2-40B4-BE49-F238E27FC236}">
                    <a16:creationId xmlns:a16="http://schemas.microsoft.com/office/drawing/2014/main" id="{39680F9D-D91A-46E2-425B-608F2C35D5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10712" y="5666150"/>
                <a:ext cx="548787" cy="548787"/>
              </a:xfrm>
              <a:prstGeom prst="rect">
                <a:avLst/>
              </a:prstGeom>
            </p:spPr>
          </p:pic>
          <p:sp>
            <p:nvSpPr>
              <p:cNvPr id="48" name="TextBox 47">
                <a:extLst>
                  <a:ext uri="{FF2B5EF4-FFF2-40B4-BE49-F238E27FC236}">
                    <a16:creationId xmlns:a16="http://schemas.microsoft.com/office/drawing/2014/main" id="{BD6117F1-3466-D614-E8C9-1044F842CB18}"/>
                  </a:ext>
                </a:extLst>
              </p:cNvPr>
              <p:cNvSpPr txBox="1"/>
              <p:nvPr/>
            </p:nvSpPr>
            <p:spPr>
              <a:xfrm>
                <a:off x="6030007" y="6129704"/>
                <a:ext cx="757639" cy="180100"/>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docker</a:t>
                </a:r>
                <a:endParaRPr kumimoji="0" lang="en-US" sz="900" b="0" i="0" u="none" strike="noStrike" kern="1200" cap="none" spc="0" normalizeH="0" baseline="0" noProof="0">
                  <a:ln>
                    <a:noFill/>
                  </a:ln>
                  <a:solidFill>
                    <a:srgbClr val="FFFFFF"/>
                  </a:solidFill>
                  <a:effectLst/>
                  <a:uLnTx/>
                  <a:uFillTx/>
                  <a:latin typeface="Segoe Sans Text"/>
                  <a:ea typeface="+mn-ea"/>
                  <a:cs typeface="Segoe Sans Text"/>
                </a:endParaRPr>
              </a:p>
            </p:txBody>
          </p:sp>
        </p:grpSp>
        <p:cxnSp>
          <p:nvCxnSpPr>
            <p:cNvPr id="24" name="Straight Arrow Connector 23">
              <a:extLst>
                <a:ext uri="{FF2B5EF4-FFF2-40B4-BE49-F238E27FC236}">
                  <a16:creationId xmlns:a16="http://schemas.microsoft.com/office/drawing/2014/main" id="{31728CA6-D6FD-4B8C-62FA-C6774FED021D}"/>
                </a:ext>
              </a:extLst>
            </p:cNvPr>
            <p:cNvCxnSpPr>
              <a:cxnSpLocks/>
              <a:stCxn id="22" idx="2"/>
              <a:endCxn id="47" idx="0"/>
            </p:cNvCxnSpPr>
            <p:nvPr/>
          </p:nvCxnSpPr>
          <p:spPr>
            <a:xfrm flipH="1">
              <a:off x="8648111" y="5463468"/>
              <a:ext cx="4508" cy="203413"/>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BE8D2DC-2204-8BFD-60C7-2C7968CC5E94}"/>
                </a:ext>
              </a:extLst>
            </p:cNvPr>
            <p:cNvCxnSpPr>
              <a:cxnSpLocks/>
              <a:stCxn id="12" idx="0"/>
              <a:endCxn id="16" idx="2"/>
            </p:cNvCxnSpPr>
            <p:nvPr/>
          </p:nvCxnSpPr>
          <p:spPr>
            <a:xfrm flipV="1">
              <a:off x="6425290" y="4758466"/>
              <a:ext cx="1355419" cy="32271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57FC445-AEC8-3426-08B0-6213A46BB2ED}"/>
                </a:ext>
              </a:extLst>
            </p:cNvPr>
            <p:cNvCxnSpPr>
              <a:cxnSpLocks/>
              <a:stCxn id="22" idx="0"/>
            </p:cNvCxnSpPr>
            <p:nvPr/>
          </p:nvCxnSpPr>
          <p:spPr>
            <a:xfrm flipH="1" flipV="1">
              <a:off x="8083644" y="4785631"/>
              <a:ext cx="568975" cy="30337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B29203-BBAF-A0BD-407A-766BF53769A8}"/>
                </a:ext>
              </a:extLst>
            </p:cNvPr>
            <p:cNvSpPr txBox="1"/>
            <p:nvPr/>
          </p:nvSpPr>
          <p:spPr>
            <a:xfrm>
              <a:off x="6425378" y="6206555"/>
              <a:ext cx="868986" cy="18010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Coding Guidelines</a:t>
              </a:r>
              <a:endParaRPr kumimoji="0" lang="en-US" sz="900" b="0" i="0" u="none" strike="noStrike" kern="1200" cap="none" spc="0" normalizeH="0" baseline="0" noProof="0">
                <a:ln>
                  <a:noFill/>
                </a:ln>
                <a:solidFill>
                  <a:srgbClr val="FFFFFF"/>
                </a:solidFill>
                <a:effectLst/>
                <a:uLnTx/>
                <a:uFillTx/>
                <a:latin typeface="Segoe Sans Text"/>
                <a:ea typeface="+mn-ea"/>
                <a:cs typeface="Segoe Sans Text"/>
              </a:endParaRPr>
            </a:p>
          </p:txBody>
        </p:sp>
        <p:grpSp>
          <p:nvGrpSpPr>
            <p:cNvPr id="30" name="Group 29">
              <a:extLst>
                <a:ext uri="{FF2B5EF4-FFF2-40B4-BE49-F238E27FC236}">
                  <a16:creationId xmlns:a16="http://schemas.microsoft.com/office/drawing/2014/main" id="{F3D483F2-2AB1-A4CF-0C2F-1BBD4787692F}"/>
                </a:ext>
              </a:extLst>
            </p:cNvPr>
            <p:cNvGrpSpPr/>
            <p:nvPr/>
          </p:nvGrpSpPr>
          <p:grpSpPr>
            <a:xfrm>
              <a:off x="7324092" y="3752844"/>
              <a:ext cx="913231" cy="374467"/>
              <a:chOff x="7140856" y="4366191"/>
              <a:chExt cx="913231" cy="374467"/>
            </a:xfrm>
          </p:grpSpPr>
          <p:sp>
            <p:nvSpPr>
              <p:cNvPr id="45" name="Rectangle: Rounded Corners 44">
                <a:extLst>
                  <a:ext uri="{FF2B5EF4-FFF2-40B4-BE49-F238E27FC236}">
                    <a16:creationId xmlns:a16="http://schemas.microsoft.com/office/drawing/2014/main" id="{59DA0412-5A8C-16B7-F2C8-7E9B0E71E03A}"/>
                  </a:ext>
                </a:extLst>
              </p:cNvPr>
              <p:cNvSpPr/>
              <p:nvPr/>
            </p:nvSpPr>
            <p:spPr>
              <a:xfrm>
                <a:off x="7140856" y="4366191"/>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Memory</a:t>
                </a:r>
              </a:p>
            </p:txBody>
          </p:sp>
          <p:pic>
            <p:nvPicPr>
              <p:cNvPr id="46" name="Picture 8" descr="Memory, chip, processor icon - Download on Iconfinder">
                <a:extLst>
                  <a:ext uri="{FF2B5EF4-FFF2-40B4-BE49-F238E27FC236}">
                    <a16:creationId xmlns:a16="http://schemas.microsoft.com/office/drawing/2014/main" id="{CE136916-4A76-2EDB-8716-9E46511FB4A8}"/>
                  </a:ext>
                </a:extLst>
              </p:cNvPr>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rightnessContrast bright="100000" contrast="-70000"/>
                        </a14:imgEffect>
                      </a14:imgLayer>
                    </a14:imgProps>
                  </a:ext>
                  <a:ext uri="{28A0092B-C50C-407E-A947-70E740481C1C}">
                    <a14:useLocalDpi xmlns:a14="http://schemas.microsoft.com/office/drawing/2010/main" val="0"/>
                  </a:ext>
                </a:extLst>
              </a:blip>
              <a:srcRect/>
              <a:stretch>
                <a:fillRect/>
              </a:stretch>
            </p:blipFill>
            <p:spPr bwMode="auto">
              <a:xfrm>
                <a:off x="7718776" y="4434120"/>
                <a:ext cx="276336" cy="27633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Arrow Connector 30">
              <a:extLst>
                <a:ext uri="{FF2B5EF4-FFF2-40B4-BE49-F238E27FC236}">
                  <a16:creationId xmlns:a16="http://schemas.microsoft.com/office/drawing/2014/main" id="{5C46272E-B863-A956-2A0A-6D8C0EB5A1D6}"/>
                </a:ext>
              </a:extLst>
            </p:cNvPr>
            <p:cNvCxnSpPr>
              <a:cxnSpLocks/>
              <a:stCxn id="16" idx="0"/>
              <a:endCxn id="45" idx="2"/>
            </p:cNvCxnSpPr>
            <p:nvPr/>
          </p:nvCxnSpPr>
          <p:spPr>
            <a:xfrm flipH="1" flipV="1">
              <a:off x="7780708" y="4127311"/>
              <a:ext cx="1" cy="256687"/>
            </a:xfrm>
            <a:prstGeom prst="straightConnector1">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CD9E79B-9899-ADE5-2E4D-413D54A4CF48}"/>
                </a:ext>
              </a:extLst>
            </p:cNvPr>
            <p:cNvSpPr txBox="1"/>
            <p:nvPr/>
          </p:nvSpPr>
          <p:spPr>
            <a:xfrm>
              <a:off x="7763150" y="4153166"/>
              <a:ext cx="737738" cy="180100"/>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history of work</a:t>
              </a:r>
            </a:p>
          </p:txBody>
        </p:sp>
        <p:sp>
          <p:nvSpPr>
            <p:cNvPr id="33" name="Rectangle: Rounded Corners 32">
              <a:extLst>
                <a:ext uri="{FF2B5EF4-FFF2-40B4-BE49-F238E27FC236}">
                  <a16:creationId xmlns:a16="http://schemas.microsoft.com/office/drawing/2014/main" id="{182EA78E-41E1-1F37-1E0D-97B37A55231C}"/>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SLM</a:t>
              </a:r>
            </a:p>
          </p:txBody>
        </p:sp>
        <p:sp>
          <p:nvSpPr>
            <p:cNvPr id="35" name="Rectangle: Rounded Corners 34">
              <a:extLst>
                <a:ext uri="{FF2B5EF4-FFF2-40B4-BE49-F238E27FC236}">
                  <a16:creationId xmlns:a16="http://schemas.microsoft.com/office/drawing/2014/main" id="{4F174DB2-5A4E-6503-4658-FC3488BAC6F7}"/>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LLM</a:t>
              </a:r>
            </a:p>
          </p:txBody>
        </p:sp>
        <p:sp>
          <p:nvSpPr>
            <p:cNvPr id="36" name="Rectangle: Rounded Corners 35">
              <a:extLst>
                <a:ext uri="{FF2B5EF4-FFF2-40B4-BE49-F238E27FC236}">
                  <a16:creationId xmlns:a16="http://schemas.microsoft.com/office/drawing/2014/main" id="{BC3A0FF3-BFC6-9D94-D373-231FD20041F5}"/>
                </a:ext>
              </a:extLst>
            </p:cNvPr>
            <p:cNvSpPr/>
            <p:nvPr/>
          </p:nvSpPr>
          <p:spPr>
            <a:xfrm>
              <a:off x="8420116" y="4384261"/>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LLM</a:t>
              </a:r>
            </a:p>
          </p:txBody>
        </p:sp>
      </p:grpSp>
      <p:sp>
        <p:nvSpPr>
          <p:cNvPr id="51" name="TextBox 50">
            <a:extLst>
              <a:ext uri="{FF2B5EF4-FFF2-40B4-BE49-F238E27FC236}">
                <a16:creationId xmlns:a16="http://schemas.microsoft.com/office/drawing/2014/main" id="{C2847D1A-61AB-3AEA-BF57-C87DB217DB19}"/>
              </a:ext>
            </a:extLst>
          </p:cNvPr>
          <p:cNvSpPr txBox="1"/>
          <p:nvPr/>
        </p:nvSpPr>
        <p:spPr>
          <a:xfrm flipH="1">
            <a:off x="7825944" y="1939510"/>
            <a:ext cx="4037983"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Critical Design Elements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Adaptive planning within scope of existing tightly scoped skills (agents)</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Handles ambiguity by discussing and refining requirements with human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Memory to handle complex long running execution of a plan</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Effective inter agent communications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Test, monitor, release &amp; maintain each agent independently to quickly handle quality &amp; safety issues</a:t>
            </a:r>
          </a:p>
        </p:txBody>
      </p:sp>
      <p:sp>
        <p:nvSpPr>
          <p:cNvPr id="18" name="Graphic 9">
            <a:extLst>
              <a:ext uri="{FF2B5EF4-FFF2-40B4-BE49-F238E27FC236}">
                <a16:creationId xmlns:a16="http://schemas.microsoft.com/office/drawing/2014/main" id="{3394F874-4B84-6F2B-018D-D225ADC258DC}"/>
              </a:ext>
              <a:ext uri="{C183D7F6-B498-43B3-948B-1728B52AA6E4}">
                <adec:decorative xmlns:adec="http://schemas.microsoft.com/office/drawing/2017/decorative" val="1"/>
              </a:ext>
            </a:extLst>
          </p:cNvPr>
          <p:cNvSpPr>
            <a:spLocks noChangeAspect="1"/>
          </p:cNvSpPr>
          <p:nvPr/>
        </p:nvSpPr>
        <p:spPr>
          <a:xfrm>
            <a:off x="7375427" y="2575231"/>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9" name="Graphic 9">
            <a:extLst>
              <a:ext uri="{FF2B5EF4-FFF2-40B4-BE49-F238E27FC236}">
                <a16:creationId xmlns:a16="http://schemas.microsoft.com/office/drawing/2014/main" id="{8F4CC428-D1BC-00D0-4518-7F19F412632D}"/>
              </a:ext>
              <a:ext uri="{C183D7F6-B498-43B3-948B-1728B52AA6E4}">
                <adec:decorative xmlns:adec="http://schemas.microsoft.com/office/drawing/2017/decorative" val="1"/>
              </a:ext>
            </a:extLst>
          </p:cNvPr>
          <p:cNvSpPr>
            <a:spLocks noChangeAspect="1"/>
          </p:cNvSpPr>
          <p:nvPr/>
        </p:nvSpPr>
        <p:spPr>
          <a:xfrm>
            <a:off x="7381650" y="3368279"/>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0" name="Graphic 9">
            <a:extLst>
              <a:ext uri="{FF2B5EF4-FFF2-40B4-BE49-F238E27FC236}">
                <a16:creationId xmlns:a16="http://schemas.microsoft.com/office/drawing/2014/main" id="{F46EB9A3-3F47-1A1D-0DED-E77FC5829695}"/>
              </a:ext>
              <a:ext uri="{C183D7F6-B498-43B3-948B-1728B52AA6E4}">
                <adec:decorative xmlns:adec="http://schemas.microsoft.com/office/drawing/2017/decorative" val="1"/>
              </a:ext>
            </a:extLst>
          </p:cNvPr>
          <p:cNvSpPr>
            <a:spLocks noChangeAspect="1"/>
          </p:cNvSpPr>
          <p:nvPr/>
        </p:nvSpPr>
        <p:spPr>
          <a:xfrm>
            <a:off x="7375427" y="4172796"/>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1" name="Graphic 9">
            <a:extLst>
              <a:ext uri="{FF2B5EF4-FFF2-40B4-BE49-F238E27FC236}">
                <a16:creationId xmlns:a16="http://schemas.microsoft.com/office/drawing/2014/main" id="{E70B9A49-4EC9-B1FD-76E4-AB14E8E6B25B}"/>
              </a:ext>
              <a:ext uri="{C183D7F6-B498-43B3-948B-1728B52AA6E4}">
                <adec:decorative xmlns:adec="http://schemas.microsoft.com/office/drawing/2017/decorative" val="1"/>
              </a:ext>
            </a:extLst>
          </p:cNvPr>
          <p:cNvSpPr>
            <a:spLocks noChangeAspect="1"/>
          </p:cNvSpPr>
          <p:nvPr/>
        </p:nvSpPr>
        <p:spPr>
          <a:xfrm>
            <a:off x="7375427" y="5003443"/>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9" name="Graphic 9">
            <a:extLst>
              <a:ext uri="{FF2B5EF4-FFF2-40B4-BE49-F238E27FC236}">
                <a16:creationId xmlns:a16="http://schemas.microsoft.com/office/drawing/2014/main" id="{19E50A00-F9B1-F527-C91E-5F53BD796BE9}"/>
              </a:ext>
              <a:ext uri="{C183D7F6-B498-43B3-948B-1728B52AA6E4}">
                <adec:decorative xmlns:adec="http://schemas.microsoft.com/office/drawing/2017/decorative" val="1"/>
              </a:ext>
            </a:extLst>
          </p:cNvPr>
          <p:cNvSpPr>
            <a:spLocks noChangeAspect="1"/>
          </p:cNvSpPr>
          <p:nvPr/>
        </p:nvSpPr>
        <p:spPr>
          <a:xfrm>
            <a:off x="7375427" y="5566180"/>
            <a:ext cx="292492" cy="292492"/>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rgbClr val="C03BC4"/>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305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6" presetClass="emph" presetSubtype="0" decel="100000" autoRev="1" fill="hold" grpId="1" nodeType="withEffect">
                                  <p:stCondLst>
                                    <p:cond delay="200"/>
                                  </p:stCondLst>
                                  <p:childTnLst>
                                    <p:animScale>
                                      <p:cBhvr>
                                        <p:cTn id="11" dur="300" fill="hold"/>
                                        <p:tgtEl>
                                          <p:spTgt spid="18"/>
                                        </p:tgtEl>
                                      </p:cBhvr>
                                      <p:by x="120000" y="120000"/>
                                    </p:animScale>
                                  </p:childTnLst>
                                </p:cTn>
                              </p:par>
                              <p:par>
                                <p:cTn id="12" presetID="53" presetClass="entr" presetSubtype="16" accel="50000" decel="50000" fill="hold" grpId="0" nodeType="withEffect">
                                  <p:stCondLst>
                                    <p:cond delay="2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6" presetClass="emph" presetSubtype="0" decel="100000" autoRev="1" fill="hold" grpId="1" nodeType="withEffect">
                                  <p:stCondLst>
                                    <p:cond delay="200"/>
                                  </p:stCondLst>
                                  <p:childTnLst>
                                    <p:animScale>
                                      <p:cBhvr>
                                        <p:cTn id="18" dur="300" fill="hold"/>
                                        <p:tgtEl>
                                          <p:spTgt spid="19"/>
                                        </p:tgtEl>
                                      </p:cBhvr>
                                      <p:by x="120000" y="120000"/>
                                    </p:animScale>
                                  </p:childTnLst>
                                </p:cTn>
                              </p:par>
                              <p:par>
                                <p:cTn id="19" presetID="53" presetClass="entr" presetSubtype="16" accel="50000" decel="50000" fill="hold" grpId="0" nodeType="withEffect">
                                  <p:stCondLst>
                                    <p:cond delay="20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par>
                                <p:cTn id="24" presetID="6" presetClass="emph" presetSubtype="0" decel="100000" autoRev="1" fill="hold" grpId="1" nodeType="withEffect">
                                  <p:stCondLst>
                                    <p:cond delay="200"/>
                                  </p:stCondLst>
                                  <p:childTnLst>
                                    <p:animScale>
                                      <p:cBhvr>
                                        <p:cTn id="25" dur="300" fill="hold"/>
                                        <p:tgtEl>
                                          <p:spTgt spid="20"/>
                                        </p:tgtEl>
                                      </p:cBhvr>
                                      <p:by x="120000" y="120000"/>
                                    </p:animScale>
                                  </p:childTnLst>
                                </p:cTn>
                              </p:par>
                              <p:par>
                                <p:cTn id="26" presetID="53" presetClass="entr" presetSubtype="16" accel="50000" decel="50000" fill="hold" grpId="0" nodeType="withEffect">
                                  <p:stCondLst>
                                    <p:cond delay="2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6" presetClass="emph" presetSubtype="0" decel="100000" autoRev="1" fill="hold" grpId="1" nodeType="withEffect">
                                  <p:stCondLst>
                                    <p:cond delay="200"/>
                                  </p:stCondLst>
                                  <p:childTnLst>
                                    <p:animScale>
                                      <p:cBhvr>
                                        <p:cTn id="32" dur="300" fill="hold"/>
                                        <p:tgtEl>
                                          <p:spTgt spid="21"/>
                                        </p:tgtEl>
                                      </p:cBhvr>
                                      <p:by x="120000" y="120000"/>
                                    </p:animScale>
                                  </p:childTnLst>
                                </p:cTn>
                              </p:par>
                              <p:par>
                                <p:cTn id="33" presetID="53" presetClass="entr" presetSubtype="16" accel="50000" decel="50000" fill="hold" grpId="0" nodeType="withEffect">
                                  <p:stCondLst>
                                    <p:cond delay="2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500" fill="hold"/>
                                        <p:tgtEl>
                                          <p:spTgt spid="39"/>
                                        </p:tgtEl>
                                        <p:attrNameLst>
                                          <p:attrName>ppt_w</p:attrName>
                                        </p:attrNameLst>
                                      </p:cBhvr>
                                      <p:tavLst>
                                        <p:tav tm="0">
                                          <p:val>
                                            <p:fltVal val="0"/>
                                          </p:val>
                                        </p:tav>
                                        <p:tav tm="100000">
                                          <p:val>
                                            <p:strVal val="#ppt_w"/>
                                          </p:val>
                                        </p:tav>
                                      </p:tavLst>
                                    </p:anim>
                                    <p:anim calcmode="lin" valueType="num">
                                      <p:cBhvr>
                                        <p:cTn id="36" dur="500" fill="hold"/>
                                        <p:tgtEl>
                                          <p:spTgt spid="39"/>
                                        </p:tgtEl>
                                        <p:attrNameLst>
                                          <p:attrName>ppt_h</p:attrName>
                                        </p:attrNameLst>
                                      </p:cBhvr>
                                      <p:tavLst>
                                        <p:tav tm="0">
                                          <p:val>
                                            <p:fltVal val="0"/>
                                          </p:val>
                                        </p:tav>
                                        <p:tav tm="100000">
                                          <p:val>
                                            <p:strVal val="#ppt_h"/>
                                          </p:val>
                                        </p:tav>
                                      </p:tavLst>
                                    </p:anim>
                                    <p:animEffect transition="in" filter="fade">
                                      <p:cBhvr>
                                        <p:cTn id="37" dur="500"/>
                                        <p:tgtEl>
                                          <p:spTgt spid="39"/>
                                        </p:tgtEl>
                                      </p:cBhvr>
                                    </p:animEffect>
                                  </p:childTnLst>
                                </p:cTn>
                              </p:par>
                              <p:par>
                                <p:cTn id="38" presetID="6" presetClass="emph" presetSubtype="0" decel="100000" autoRev="1" fill="hold" grpId="1" nodeType="withEffect">
                                  <p:stCondLst>
                                    <p:cond delay="200"/>
                                  </p:stCondLst>
                                  <p:childTnLst>
                                    <p:animScale>
                                      <p:cBhvr>
                                        <p:cTn id="39" dur="300" fill="hold"/>
                                        <p:tgtEl>
                                          <p:spTgt spid="3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39" grpId="0" animBg="1"/>
      <p:bldP spid="3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21ED6CA-716B-427B-29FE-81BEDB8EC1ED}"/>
              </a:ext>
              <a:ext uri="{C183D7F6-B498-43B3-948B-1728B52AA6E4}">
                <adec:decorative xmlns:adec="http://schemas.microsoft.com/office/drawing/2017/decorative" val="1"/>
              </a:ext>
            </a:extLst>
          </p:cNvPr>
          <p:cNvGrpSpPr/>
          <p:nvPr/>
        </p:nvGrpSpPr>
        <p:grpSpPr>
          <a:xfrm>
            <a:off x="-2130216" y="-4822636"/>
            <a:ext cx="18565977" cy="16503274"/>
            <a:chOff x="-1641318" y="-299489"/>
            <a:chExt cx="8683276" cy="7718554"/>
          </a:xfrm>
        </p:grpSpPr>
        <p:grpSp>
          <p:nvGrpSpPr>
            <p:cNvPr id="18" name="Group 17">
              <a:extLst>
                <a:ext uri="{FF2B5EF4-FFF2-40B4-BE49-F238E27FC236}">
                  <a16:creationId xmlns:a16="http://schemas.microsoft.com/office/drawing/2014/main" id="{40099E1F-52C7-9DDE-1F64-140BDAD1EE4A}"/>
                </a:ext>
              </a:extLst>
            </p:cNvPr>
            <p:cNvGrpSpPr/>
            <p:nvPr/>
          </p:nvGrpSpPr>
          <p:grpSpPr>
            <a:xfrm rot="13963223">
              <a:off x="-1235110" y="-252874"/>
              <a:ext cx="7671937" cy="7671942"/>
              <a:chOff x="-13073550" y="260470"/>
              <a:chExt cx="10868115" cy="10868116"/>
            </a:xfrm>
            <a:solidFill>
              <a:schemeClr val="bg1">
                <a:lumMod val="85000"/>
              </a:schemeClr>
            </a:solidFill>
          </p:grpSpPr>
          <p:grpSp>
            <p:nvGrpSpPr>
              <p:cNvPr id="72" name="Group 71">
                <a:extLst>
                  <a:ext uri="{FF2B5EF4-FFF2-40B4-BE49-F238E27FC236}">
                    <a16:creationId xmlns:a16="http://schemas.microsoft.com/office/drawing/2014/main" id="{F4A1D653-4D6E-EEF6-A55D-446B7CAEFF4E}"/>
                  </a:ext>
                </a:extLst>
              </p:cNvPr>
              <p:cNvGrpSpPr/>
              <p:nvPr/>
            </p:nvGrpSpPr>
            <p:grpSpPr>
              <a:xfrm>
                <a:off x="-13073550" y="3398292"/>
                <a:ext cx="10868115" cy="4592474"/>
                <a:chOff x="-13073550" y="3398292"/>
                <a:chExt cx="10868115" cy="4592474"/>
              </a:xfrm>
              <a:grpFill/>
            </p:grpSpPr>
            <p:pic>
              <p:nvPicPr>
                <p:cNvPr id="79" name="Graphic 78">
                  <a:extLst>
                    <a:ext uri="{FF2B5EF4-FFF2-40B4-BE49-F238E27FC236}">
                      <a16:creationId xmlns:a16="http://schemas.microsoft.com/office/drawing/2014/main" id="{1B227B1F-331E-9BF6-FEB6-08F9F76D18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80" name="Graphic 79">
                  <a:extLst>
                    <a:ext uri="{FF2B5EF4-FFF2-40B4-BE49-F238E27FC236}">
                      <a16:creationId xmlns:a16="http://schemas.microsoft.com/office/drawing/2014/main" id="{08CC194E-6BC4-270D-5051-E69F026611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3" name="Group 72">
                <a:extLst>
                  <a:ext uri="{FF2B5EF4-FFF2-40B4-BE49-F238E27FC236}">
                    <a16:creationId xmlns:a16="http://schemas.microsoft.com/office/drawing/2014/main" id="{D7B65DC8-CE38-5DD5-2FCC-97E1F97F9C29}"/>
                  </a:ext>
                </a:extLst>
              </p:cNvPr>
              <p:cNvGrpSpPr/>
              <p:nvPr/>
            </p:nvGrpSpPr>
            <p:grpSpPr>
              <a:xfrm rot="18000000">
                <a:off x="-13073550" y="3398292"/>
                <a:ext cx="10868115" cy="4592474"/>
                <a:chOff x="-13073550" y="3398292"/>
                <a:chExt cx="10868115" cy="4592474"/>
              </a:xfrm>
              <a:grpFill/>
            </p:grpSpPr>
            <p:pic>
              <p:nvPicPr>
                <p:cNvPr id="77" name="Graphic 76">
                  <a:extLst>
                    <a:ext uri="{FF2B5EF4-FFF2-40B4-BE49-F238E27FC236}">
                      <a16:creationId xmlns:a16="http://schemas.microsoft.com/office/drawing/2014/main" id="{870DBE54-2AD0-2300-7667-2AF4F9A1B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8" name="Graphic 77">
                  <a:extLst>
                    <a:ext uri="{FF2B5EF4-FFF2-40B4-BE49-F238E27FC236}">
                      <a16:creationId xmlns:a16="http://schemas.microsoft.com/office/drawing/2014/main" id="{94F64759-1917-D1A6-8F47-69AA74C3ED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74" name="Group 73">
                <a:extLst>
                  <a:ext uri="{FF2B5EF4-FFF2-40B4-BE49-F238E27FC236}">
                    <a16:creationId xmlns:a16="http://schemas.microsoft.com/office/drawing/2014/main" id="{F7D44822-C8FC-AAD2-2D5E-0E734BA23F94}"/>
                  </a:ext>
                </a:extLst>
              </p:cNvPr>
              <p:cNvGrpSpPr/>
              <p:nvPr/>
            </p:nvGrpSpPr>
            <p:grpSpPr>
              <a:xfrm rot="3600000">
                <a:off x="-13073550" y="3398291"/>
                <a:ext cx="10868115" cy="4592474"/>
                <a:chOff x="-13073550" y="3398292"/>
                <a:chExt cx="10868115" cy="4592474"/>
              </a:xfrm>
              <a:grpFill/>
            </p:grpSpPr>
            <p:pic>
              <p:nvPicPr>
                <p:cNvPr id="75" name="Graphic 74">
                  <a:extLst>
                    <a:ext uri="{FF2B5EF4-FFF2-40B4-BE49-F238E27FC236}">
                      <a16:creationId xmlns:a16="http://schemas.microsoft.com/office/drawing/2014/main" id="{2E86F9C4-B555-1444-47EB-7A47625E94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76" name="Graphic 75">
                  <a:extLst>
                    <a:ext uri="{FF2B5EF4-FFF2-40B4-BE49-F238E27FC236}">
                      <a16:creationId xmlns:a16="http://schemas.microsoft.com/office/drawing/2014/main" id="{99549C1A-02CA-9E12-3CC5-EFC603DD60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19" name="Group 18">
              <a:extLst>
                <a:ext uri="{FF2B5EF4-FFF2-40B4-BE49-F238E27FC236}">
                  <a16:creationId xmlns:a16="http://schemas.microsoft.com/office/drawing/2014/main" id="{31BAE0F0-06A2-5285-602D-082BA35A97BC}"/>
                </a:ext>
              </a:extLst>
            </p:cNvPr>
            <p:cNvGrpSpPr/>
            <p:nvPr/>
          </p:nvGrpSpPr>
          <p:grpSpPr>
            <a:xfrm>
              <a:off x="-1641318" y="-299489"/>
              <a:ext cx="8683276" cy="7484643"/>
              <a:chOff x="-1641318" y="-299489"/>
              <a:chExt cx="8683276" cy="7484643"/>
            </a:xfrm>
          </p:grpSpPr>
          <p:grpSp>
            <p:nvGrpSpPr>
              <p:cNvPr id="20" name="Graphic 5">
                <a:extLst>
                  <a:ext uri="{FF2B5EF4-FFF2-40B4-BE49-F238E27FC236}">
                    <a16:creationId xmlns:a16="http://schemas.microsoft.com/office/drawing/2014/main" id="{BE017CA6-1B29-C4E4-014D-7A6898C052B9}"/>
                  </a:ext>
                </a:extLst>
              </p:cNvPr>
              <p:cNvGrpSpPr/>
              <p:nvPr/>
            </p:nvGrpSpPr>
            <p:grpSpPr>
              <a:xfrm rot="15746055">
                <a:off x="-177888" y="1123433"/>
                <a:ext cx="5330696" cy="5499097"/>
                <a:chOff x="4071312" y="2489702"/>
                <a:chExt cx="3527293" cy="3638722"/>
              </a:xfrm>
              <a:noFill/>
            </p:grpSpPr>
            <p:sp>
              <p:nvSpPr>
                <p:cNvPr id="60" name="Freeform: Shape 59">
                  <a:extLst>
                    <a:ext uri="{FF2B5EF4-FFF2-40B4-BE49-F238E27FC236}">
                      <a16:creationId xmlns:a16="http://schemas.microsoft.com/office/drawing/2014/main" id="{5C924E94-2281-E4AC-F711-22E7EB6F1129}"/>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CEF847FB-29E9-3CF5-3C63-C62A4EA4EEDE}"/>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3DD741CF-A6BF-691F-9D04-0B3EAA5846B9}"/>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07E44C46-3744-BCE0-AEA1-2E1403B1DF1C}"/>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4" name="Freeform: Shape 63">
                  <a:extLst>
                    <a:ext uri="{FF2B5EF4-FFF2-40B4-BE49-F238E27FC236}">
                      <a16:creationId xmlns:a16="http://schemas.microsoft.com/office/drawing/2014/main" id="{4F778F12-F43D-9117-DE55-056F17487F0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Freeform: Shape 64">
                  <a:extLst>
                    <a:ext uri="{FF2B5EF4-FFF2-40B4-BE49-F238E27FC236}">
                      <a16:creationId xmlns:a16="http://schemas.microsoft.com/office/drawing/2014/main" id="{CBE4CB6E-AE68-E16E-F77C-61D949012568}"/>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6" name="Freeform: Shape 65">
                  <a:extLst>
                    <a:ext uri="{FF2B5EF4-FFF2-40B4-BE49-F238E27FC236}">
                      <a16:creationId xmlns:a16="http://schemas.microsoft.com/office/drawing/2014/main" id="{E01DC612-931C-9B5A-EC89-5A2B20A9B02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7" name="Freeform: Shape 66">
                  <a:extLst>
                    <a:ext uri="{FF2B5EF4-FFF2-40B4-BE49-F238E27FC236}">
                      <a16:creationId xmlns:a16="http://schemas.microsoft.com/office/drawing/2014/main" id="{5A7E0AAF-30E1-4632-E04F-08850552426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8" name="Freeform: Shape 67">
                  <a:extLst>
                    <a:ext uri="{FF2B5EF4-FFF2-40B4-BE49-F238E27FC236}">
                      <a16:creationId xmlns:a16="http://schemas.microsoft.com/office/drawing/2014/main" id="{461C54F3-C4BE-1895-E58E-CD3B1B04396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Freeform: Shape 68">
                  <a:extLst>
                    <a:ext uri="{FF2B5EF4-FFF2-40B4-BE49-F238E27FC236}">
                      <a16:creationId xmlns:a16="http://schemas.microsoft.com/office/drawing/2014/main" id="{76E729AF-08C1-E5F5-41ED-DE20AE3D0DC8}"/>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0" name="Freeform: Shape 69">
                  <a:extLst>
                    <a:ext uri="{FF2B5EF4-FFF2-40B4-BE49-F238E27FC236}">
                      <a16:creationId xmlns:a16="http://schemas.microsoft.com/office/drawing/2014/main" id="{E1AA17CC-58D4-A1D9-4FB9-C1A78C91DCC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71" name="Freeform: Shape 70">
                  <a:extLst>
                    <a:ext uri="{FF2B5EF4-FFF2-40B4-BE49-F238E27FC236}">
                      <a16:creationId xmlns:a16="http://schemas.microsoft.com/office/drawing/2014/main" id="{90E0CE00-F1B0-BC27-5C34-1C79A9010D22}"/>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50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5">
                <a:extLst>
                  <a:ext uri="{FF2B5EF4-FFF2-40B4-BE49-F238E27FC236}">
                    <a16:creationId xmlns:a16="http://schemas.microsoft.com/office/drawing/2014/main" id="{F5AD0566-3ABC-0E13-6CF9-B376D9C34BF2}"/>
                  </a:ext>
                </a:extLst>
              </p:cNvPr>
              <p:cNvGrpSpPr/>
              <p:nvPr/>
            </p:nvGrpSpPr>
            <p:grpSpPr>
              <a:xfrm rot="180525">
                <a:off x="-597053" y="441139"/>
                <a:ext cx="6472770" cy="6313556"/>
                <a:chOff x="4270587" y="2574268"/>
                <a:chExt cx="3544376" cy="3457192"/>
              </a:xfrm>
              <a:noFill/>
            </p:grpSpPr>
            <p:sp>
              <p:nvSpPr>
                <p:cNvPr id="48" name="Freeform: Shape 47">
                  <a:extLst>
                    <a:ext uri="{FF2B5EF4-FFF2-40B4-BE49-F238E27FC236}">
                      <a16:creationId xmlns:a16="http://schemas.microsoft.com/office/drawing/2014/main" id="{77F3A2A5-F4A9-E1D4-A1E3-9C9D3FED3C7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78A314C0-144E-490B-BD6D-11CD4AEC3E8E}"/>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5A62EE27-0745-6DB9-5D67-2DF8ED40F6D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11923E42-E290-CCA8-6DA3-3E1BDC5B605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3FE3CD39-F35B-6117-3309-229F8AC4814C}"/>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536946C-8787-C4BB-CCA1-C46337FF502D}"/>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8AC86EF-3BAD-DBD4-5443-6C73FBBD19F4}"/>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8EE0BF15-0435-A7CA-678B-988B42B423D9}"/>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6E4FBF3D-9D6E-1638-2EEB-6F2496FA1D23}"/>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21160414-3843-0ACA-0054-E7E01865DCBC}"/>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521D97B3-7297-B511-01A5-AA00E254E3E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6A428D63-E9CE-F0BE-0617-097A88BFC715}"/>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42BBB6">
                          <a:alpha val="0"/>
                        </a:srgbClr>
                      </a:gs>
                      <a:gs pos="25000">
                        <a:srgbClr val="42BBB6">
                          <a:alpha val="0"/>
                        </a:srgbClr>
                      </a:gs>
                      <a:gs pos="50000">
                        <a:srgbClr val="42BBB6">
                          <a:alpha val="0"/>
                        </a:srgbClr>
                      </a:gs>
                      <a:gs pos="0">
                        <a:srgbClr val="B0E297">
                          <a:lumMod val="60000"/>
                          <a:lumOff val="40000"/>
                        </a:srgbClr>
                      </a:gs>
                      <a:gs pos="100000">
                        <a:srgbClr val="42BBB6">
                          <a:alpha val="2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5">
                <a:extLst>
                  <a:ext uri="{FF2B5EF4-FFF2-40B4-BE49-F238E27FC236}">
                    <a16:creationId xmlns:a16="http://schemas.microsoft.com/office/drawing/2014/main" id="{5742A599-5D8D-4DD6-559B-4F824F496E92}"/>
                  </a:ext>
                </a:extLst>
              </p:cNvPr>
              <p:cNvGrpSpPr/>
              <p:nvPr/>
            </p:nvGrpSpPr>
            <p:grpSpPr>
              <a:xfrm rot="20743245">
                <a:off x="-1641318" y="712755"/>
                <a:ext cx="8683276" cy="5650143"/>
                <a:chOff x="3224705" y="2448010"/>
                <a:chExt cx="5745675" cy="3738674"/>
              </a:xfrm>
              <a:noFill/>
            </p:grpSpPr>
            <p:sp>
              <p:nvSpPr>
                <p:cNvPr id="36" name="Freeform: Shape 35">
                  <a:extLst>
                    <a:ext uri="{FF2B5EF4-FFF2-40B4-BE49-F238E27FC236}">
                      <a16:creationId xmlns:a16="http://schemas.microsoft.com/office/drawing/2014/main" id="{EC1174EC-21CA-F491-D01F-8F760DD41D35}"/>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DD5B15B-4201-E9A0-31FA-9A903573223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0CFC623B-A178-5999-13CE-4B2CF782238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8AA4B136-0DA2-7DE3-4061-A8B905E24449}"/>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B228149-D097-E083-B87A-F0B52142A3EA}"/>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6E28D2BC-A480-C6A5-37EF-8F155832D1A0}"/>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6CFE671F-C2B3-3195-66B1-975BB2F0B23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908C96E-ADA2-3C4E-E4B6-DBAB8E2EA2B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4E996B0F-C155-0901-9C2A-2D5F50048C2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44">
                  <a:extLst>
                    <a:ext uri="{FF2B5EF4-FFF2-40B4-BE49-F238E27FC236}">
                      <a16:creationId xmlns:a16="http://schemas.microsoft.com/office/drawing/2014/main" id="{5A24FF35-5478-8C92-23BA-D9B4A885FEA2}"/>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0347D98B-000A-B3AE-6F20-7C22BD25C631}"/>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C9DBD2BA-96D4-4644-E7F2-9C635A02F1C2}"/>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rgbClr val="42BBB6">
                          <a:alpha val="0"/>
                        </a:srgbClr>
                      </a:gs>
                      <a:gs pos="75000">
                        <a:srgbClr val="42BBB6">
                          <a:alpha val="0"/>
                        </a:srgbClr>
                      </a:gs>
                      <a:gs pos="50000">
                        <a:srgbClr val="42BBB6">
                          <a:alpha val="50000"/>
                        </a:srgbClr>
                      </a:gs>
                      <a:gs pos="0">
                        <a:srgbClr val="B0E297">
                          <a:lumMod val="60000"/>
                          <a:lumOff val="40000"/>
                        </a:srgbClr>
                      </a:gs>
                      <a:gs pos="100000">
                        <a:srgbClr val="42BBB6">
                          <a:alpha val="67000"/>
                        </a:srgb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5">
                <a:extLst>
                  <a:ext uri="{FF2B5EF4-FFF2-40B4-BE49-F238E27FC236}">
                    <a16:creationId xmlns:a16="http://schemas.microsoft.com/office/drawing/2014/main" id="{54ABF9A0-5BBB-3CED-41A4-AC7FAC81E43E}"/>
                  </a:ext>
                </a:extLst>
              </p:cNvPr>
              <p:cNvGrpSpPr/>
              <p:nvPr/>
            </p:nvGrpSpPr>
            <p:grpSpPr>
              <a:xfrm rot="753948">
                <a:off x="-682780" y="-299489"/>
                <a:ext cx="5854605" cy="7484643"/>
                <a:chOff x="4061078" y="1549502"/>
                <a:chExt cx="3873961" cy="4952549"/>
              </a:xfrm>
              <a:noFill/>
            </p:grpSpPr>
            <p:sp>
              <p:nvSpPr>
                <p:cNvPr id="24" name="Freeform: Shape 23">
                  <a:extLst>
                    <a:ext uri="{FF2B5EF4-FFF2-40B4-BE49-F238E27FC236}">
                      <a16:creationId xmlns:a16="http://schemas.microsoft.com/office/drawing/2014/main" id="{191FD8CE-A862-5844-75D1-7C948C0F27E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D5D478CA-14E2-0B97-73F9-36D9B8823D4F}"/>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9C23E410-0766-D422-7F5C-40D87A384A01}"/>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880BD5BF-0A9E-53E4-5116-43F8AD44560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521105A7-877F-6ED6-4ACA-83FF073C6B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F8E74DF0-806A-36A5-6D6E-A45288E22BFE}"/>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09AA603A-6245-EC20-F553-E7DC9BD0E66A}"/>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2F40DB47-6CB0-F1BD-8E37-45F2CBF33A32}"/>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92AA68B3-BBB3-9DDF-9D6F-C9D9C9B74C6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32">
                  <a:extLst>
                    <a:ext uri="{FF2B5EF4-FFF2-40B4-BE49-F238E27FC236}">
                      <a16:creationId xmlns:a16="http://schemas.microsoft.com/office/drawing/2014/main" id="{0C6B7872-B685-D5D1-7522-3256F3F98A5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A32D294A-8C0F-7CE4-9141-73444F3CD3E3}"/>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A7FAC94-85AE-CCC5-C6B2-57EF62CD88C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rgbClr val="42BBB6">
                          <a:alpha val="0"/>
                        </a:srgbClr>
                      </a:gs>
                      <a:gs pos="75000">
                        <a:srgbClr val="42BBB6">
                          <a:alpha val="0"/>
                        </a:srgbClr>
                      </a:gs>
                      <a:gs pos="50000">
                        <a:srgbClr val="42BBB6">
                          <a:alpha val="50000"/>
                        </a:srgbClr>
                      </a:gs>
                      <a:gs pos="0">
                        <a:srgbClr val="B0E297">
                          <a:lumMod val="60000"/>
                          <a:lumOff val="40000"/>
                        </a:srgbClr>
                      </a:gs>
                      <a:gs pos="100000">
                        <a:srgbClr val="42BBB6"/>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grpSp>
      <p:pic>
        <p:nvPicPr>
          <p:cNvPr id="2" name="Graphic 1">
            <a:extLst>
              <a:ext uri="{FF2B5EF4-FFF2-40B4-BE49-F238E27FC236}">
                <a16:creationId xmlns:a16="http://schemas.microsoft.com/office/drawing/2014/main" id="{0BF2BA10-4B99-1359-E2F9-DB5521EF5BB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6568" y="1699031"/>
            <a:ext cx="698860" cy="698860"/>
          </a:xfrm>
          <a:prstGeom prst="rect">
            <a:avLst/>
          </a:prstGeom>
        </p:spPr>
      </p:pic>
      <p:sp>
        <p:nvSpPr>
          <p:cNvPr id="82" name="Title 6">
            <a:extLst>
              <a:ext uri="{FF2B5EF4-FFF2-40B4-BE49-F238E27FC236}">
                <a16:creationId xmlns:a16="http://schemas.microsoft.com/office/drawing/2014/main" id="{CB98ADF8-CC6A-7B3C-4FE5-B94C7C4361B5}"/>
              </a:ext>
            </a:extLst>
          </p:cNvPr>
          <p:cNvSpPr txBox="1">
            <a:spLocks noGrp="1"/>
          </p:cNvSpPr>
          <p:nvPr>
            <p:ph type="title" idx="4294967295"/>
          </p:nvPr>
        </p:nvSpPr>
        <p:spPr>
          <a:xfrm>
            <a:off x="802638" y="2543373"/>
            <a:ext cx="1058672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Azure AI</a:t>
            </a:r>
            <a:r>
              <a:rPr lang="en-US" sz="4800" b="1" spc="0">
                <a:ln>
                  <a:noFill/>
                </a:ln>
                <a:solidFill>
                  <a:schemeClr val="bg1"/>
                </a:solidFill>
                <a:latin typeface="Segoe Sans Text Semibold" pitchFamily="2" charset="0"/>
                <a:cs typeface="Segoe Sans Text" pitchFamily="2" charset="0"/>
              </a:rPr>
              <a:t> </a:t>
            </a:r>
            <a:r>
              <a:rPr kumimoji="0" lang="en-US" sz="4800" b="1" i="0" u="none" strike="noStrike" kern="1200" cap="none" spc="0" normalizeH="0" baseline="0" noProof="0">
                <a:ln>
                  <a:noFill/>
                </a:ln>
                <a:solidFill>
                  <a:schemeClr val="bg1"/>
                </a:solidFill>
                <a:effectLst/>
                <a:uLnTx/>
                <a:uFillTx/>
                <a:latin typeface="Segoe Sans Text Semibold" pitchFamily="2" charset="0"/>
                <a:ea typeface="+mn-ea"/>
                <a:cs typeface="Segoe Sans Text" pitchFamily="2" charset="0"/>
              </a:rPr>
              <a:t>Agent Service</a:t>
            </a:r>
          </a:p>
        </p:txBody>
      </p:sp>
      <p:sp>
        <p:nvSpPr>
          <p:cNvPr id="81" name="Title 3">
            <a:extLst>
              <a:ext uri="{FF2B5EF4-FFF2-40B4-BE49-F238E27FC236}">
                <a16:creationId xmlns:a16="http://schemas.microsoft.com/office/drawing/2014/main" id="{5358981E-9970-256A-39EE-59874C72CBF6}"/>
              </a:ext>
              <a:ext uri="{C183D7F6-B498-43B3-948B-1728B52AA6E4}">
                <adec:decorative xmlns:adec="http://schemas.microsoft.com/office/drawing/2017/decorative" val="0"/>
              </a:ext>
            </a:extLst>
          </p:cNvPr>
          <p:cNvSpPr txBox="1">
            <a:spLocks/>
          </p:cNvSpPr>
          <p:nvPr/>
        </p:nvSpPr>
        <p:spPr bwMode="auto">
          <a:xfrm>
            <a:off x="4171948" y="1160888"/>
            <a:ext cx="3848100" cy="439091"/>
          </a:xfrm>
          <a:prstGeom prst="roundRect">
            <a:avLst>
              <a:gd name="adj" fmla="val 34737"/>
            </a:avLst>
          </a:prstGeom>
          <a:gradFill flip="none" rotWithShape="1">
            <a:gsLst>
              <a:gs pos="0">
                <a:schemeClr val="accent4"/>
              </a:gs>
              <a:gs pos="50000">
                <a:schemeClr val="accent3"/>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Semibold"/>
                <a:ea typeface="+mn-ea"/>
                <a:cs typeface="Segoe Sans Text"/>
              </a:rPr>
              <a:t>Public Preview</a:t>
            </a:r>
            <a:endPar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endParaRPr>
          </a:p>
        </p:txBody>
      </p:sp>
      <p:sp>
        <p:nvSpPr>
          <p:cNvPr id="83" name="Title 1">
            <a:extLst>
              <a:ext uri="{FF2B5EF4-FFF2-40B4-BE49-F238E27FC236}">
                <a16:creationId xmlns:a16="http://schemas.microsoft.com/office/drawing/2014/main" id="{602D36F6-7BB8-AB5A-4933-D7851F639734}"/>
              </a:ext>
            </a:extLst>
          </p:cNvPr>
          <p:cNvSpPr txBox="1">
            <a:spLocks/>
          </p:cNvSpPr>
          <p:nvPr/>
        </p:nvSpPr>
        <p:spPr>
          <a:xfrm>
            <a:off x="563561" y="3377559"/>
            <a:ext cx="11064875" cy="723900"/>
          </a:xfrm>
          <a:prstGeom prst="rect">
            <a:avLst/>
          </a:prstGeom>
          <a:noFill/>
          <a:ln>
            <a:noFill/>
            <a:prstDash/>
          </a:ln>
          <a:effectLst>
            <a:outerShdw blurRad="50800" dist="25400" dir="5400000" algn="ctr" rotWithShape="0">
              <a:srgbClr val="000000"/>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0">
                      <a:srgbClr val="8DE971"/>
                    </a:gs>
                    <a:gs pos="50000">
                      <a:srgbClr val="49C5B1"/>
                    </a:gs>
                  </a:gsLst>
                  <a:path path="circle">
                    <a:fillToRect l="100000" t="100000"/>
                  </a:path>
                  <a:tileRect r="-100000" b="-100000"/>
                </a:gradFill>
                <a:effectLst/>
                <a:uLnTx/>
                <a:uFillTx/>
                <a:latin typeface="Segoe Sans Text Semibold" pitchFamily="2" charset="0"/>
                <a:ea typeface="+mj-ea"/>
                <a:cs typeface="Segoe Sans Text" pitchFamily="2" charset="0"/>
              </a:rPr>
              <a:t>Empower developers to securely build, deploy, and scale AI agents with ease </a:t>
            </a:r>
          </a:p>
        </p:txBody>
      </p:sp>
      <p:sp>
        <p:nvSpPr>
          <p:cNvPr id="84" name="TextBox 83">
            <a:extLst>
              <a:ext uri="{FF2B5EF4-FFF2-40B4-BE49-F238E27FC236}">
                <a16:creationId xmlns:a16="http://schemas.microsoft.com/office/drawing/2014/main" id="{3A879106-E05F-0EF8-3454-1CAF237A9A87}"/>
              </a:ext>
            </a:extLst>
          </p:cNvPr>
          <p:cNvSpPr txBox="1"/>
          <p:nvPr/>
        </p:nvSpPr>
        <p:spPr>
          <a:xfrm>
            <a:off x="6427820" y="4306339"/>
            <a:ext cx="2081944"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Semibold"/>
                <a:ea typeface="+mn-ea"/>
                <a:cs typeface="+mn-cs"/>
              </a:rPr>
              <a:t>Flexible Model Selection</a:t>
            </a:r>
          </a:p>
        </p:txBody>
      </p:sp>
      <p:sp>
        <p:nvSpPr>
          <p:cNvPr id="85" name="TextBox 84">
            <a:extLst>
              <a:ext uri="{FF2B5EF4-FFF2-40B4-BE49-F238E27FC236}">
                <a16:creationId xmlns:a16="http://schemas.microsoft.com/office/drawing/2014/main" id="{3B7BBC90-C183-FB71-0FDA-A29255EB6B63}"/>
              </a:ext>
            </a:extLst>
          </p:cNvPr>
          <p:cNvSpPr txBox="1"/>
          <p:nvPr/>
        </p:nvSpPr>
        <p:spPr>
          <a:xfrm>
            <a:off x="3635018" y="4310281"/>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Semibold"/>
                <a:ea typeface="+mn-ea"/>
                <a:cs typeface="+mn-cs"/>
              </a:rPr>
              <a:t>Extensive Data Connections</a:t>
            </a:r>
          </a:p>
        </p:txBody>
      </p:sp>
      <p:sp>
        <p:nvSpPr>
          <p:cNvPr id="86" name="TextBox 85">
            <a:extLst>
              <a:ext uri="{FF2B5EF4-FFF2-40B4-BE49-F238E27FC236}">
                <a16:creationId xmlns:a16="http://schemas.microsoft.com/office/drawing/2014/main" id="{1B404481-46CB-07C8-2509-95FA17C3C416}"/>
              </a:ext>
            </a:extLst>
          </p:cNvPr>
          <p:cNvSpPr txBox="1"/>
          <p:nvPr/>
        </p:nvSpPr>
        <p:spPr>
          <a:xfrm>
            <a:off x="8999860" y="4256866"/>
            <a:ext cx="2421752" cy="553998"/>
          </a:xfrm>
          <a:prstGeom prst="rect">
            <a:avLst/>
          </a:prstGeom>
          <a:noFill/>
          <a:effectLst>
            <a:outerShdw blurRad="50800" dist="12700" dir="5400000" algn="ctr" rotWithShape="0">
              <a:schemeClr val="tx1"/>
            </a:outerShdw>
          </a:effectLst>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Semibold"/>
                <a:ea typeface="+mn-ea"/>
                <a:cs typeface="+mn-cs"/>
              </a:rPr>
              <a:t>Enterprise-grade Security</a:t>
            </a:r>
          </a:p>
        </p:txBody>
      </p:sp>
      <p:sp>
        <p:nvSpPr>
          <p:cNvPr id="87" name="TextBox 86">
            <a:extLst>
              <a:ext uri="{FF2B5EF4-FFF2-40B4-BE49-F238E27FC236}">
                <a16:creationId xmlns:a16="http://schemas.microsoft.com/office/drawing/2014/main" id="{605640C6-BDCF-D4C3-207A-F24D589971AA}"/>
              </a:ext>
            </a:extLst>
          </p:cNvPr>
          <p:cNvSpPr txBox="1"/>
          <p:nvPr/>
        </p:nvSpPr>
        <p:spPr>
          <a:xfrm>
            <a:off x="516015" y="4310281"/>
            <a:ext cx="2360445" cy="553998"/>
          </a:xfrm>
          <a:prstGeom prst="rect">
            <a:avLst/>
          </a:prstGeom>
          <a:noFill/>
          <a:effectLst>
            <a:outerShdw blurRad="50800" dist="12700" dir="5400000" algn="ctr" rotWithShape="0">
              <a:schemeClr val="tx1"/>
            </a:outerShdw>
          </a:effectLst>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Text Semibold"/>
                <a:ea typeface="+mn-ea"/>
                <a:cs typeface="+mn-cs"/>
              </a:rPr>
              <a:t>Rapid Development and Automation</a:t>
            </a:r>
          </a:p>
        </p:txBody>
      </p:sp>
      <p:cxnSp>
        <p:nvCxnSpPr>
          <p:cNvPr id="88" name="!!Straight Connector 49">
            <a:extLst>
              <a:ext uri="{FF2B5EF4-FFF2-40B4-BE49-F238E27FC236}">
                <a16:creationId xmlns:a16="http://schemas.microsoft.com/office/drawing/2014/main" id="{E9FB3580-1E9F-D6D5-059F-A497CEE43EED}"/>
              </a:ext>
              <a:ext uri="{C183D7F6-B498-43B3-948B-1728B52AA6E4}">
                <adec:decorative xmlns:adec="http://schemas.microsoft.com/office/drawing/2017/decorative" val="1"/>
              </a:ext>
            </a:extLst>
          </p:cNvPr>
          <p:cNvCxnSpPr>
            <a:cxnSpLocks/>
          </p:cNvCxnSpPr>
          <p:nvPr/>
        </p:nvCxnSpPr>
        <p:spPr>
          <a:xfrm>
            <a:off x="3125044"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49">
            <a:extLst>
              <a:ext uri="{FF2B5EF4-FFF2-40B4-BE49-F238E27FC236}">
                <a16:creationId xmlns:a16="http://schemas.microsoft.com/office/drawing/2014/main" id="{998F5CF4-11A4-3640-AF3E-70E1FC5D5223}"/>
              </a:ext>
              <a:ext uri="{C183D7F6-B498-43B3-948B-1728B52AA6E4}">
                <adec:decorative xmlns:adec="http://schemas.microsoft.com/office/drawing/2017/decorative" val="1"/>
              </a:ext>
            </a:extLst>
          </p:cNvPr>
          <p:cNvCxnSpPr>
            <a:cxnSpLocks/>
          </p:cNvCxnSpPr>
          <p:nvPr/>
        </p:nvCxnSpPr>
        <p:spPr>
          <a:xfrm>
            <a:off x="5973791"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0" name="!!Straight Connector 49">
            <a:extLst>
              <a:ext uri="{FF2B5EF4-FFF2-40B4-BE49-F238E27FC236}">
                <a16:creationId xmlns:a16="http://schemas.microsoft.com/office/drawing/2014/main" id="{BD3C3556-14C3-986A-4FC8-A93FB34AECD0}"/>
              </a:ext>
              <a:ext uri="{C183D7F6-B498-43B3-948B-1728B52AA6E4}">
                <adec:decorative xmlns:adec="http://schemas.microsoft.com/office/drawing/2017/decorative" val="1"/>
              </a:ext>
            </a:extLst>
          </p:cNvPr>
          <p:cNvCxnSpPr>
            <a:cxnSpLocks/>
          </p:cNvCxnSpPr>
          <p:nvPr/>
        </p:nvCxnSpPr>
        <p:spPr>
          <a:xfrm>
            <a:off x="8793963" y="4248953"/>
            <a:ext cx="0" cy="67665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0A9F0A5-9120-ED51-3477-5E1EB20284CE}"/>
              </a:ext>
            </a:extLst>
          </p:cNvPr>
          <p:cNvSpPr txBox="1"/>
          <p:nvPr/>
        </p:nvSpPr>
        <p:spPr>
          <a:xfrm>
            <a:off x="2690052" y="5612947"/>
            <a:ext cx="681189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Semibold" pitchFamily="2" charset="0"/>
                <a:ea typeface="+mn-ea"/>
                <a:cs typeface="+mn-cs"/>
              </a:rPr>
              <a:t>AI.Azure.com</a:t>
            </a:r>
          </a:p>
        </p:txBody>
      </p:sp>
    </p:spTree>
    <p:extLst>
      <p:ext uri="{BB962C8B-B14F-4D97-AF65-F5344CB8AC3E}">
        <p14:creationId xmlns:p14="http://schemas.microsoft.com/office/powerpoint/2010/main" val="14880347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FE6C674-3BA5-C50F-CB72-D322D95D17B8}"/>
            </a:ext>
          </a:extLst>
        </p:cNvPr>
        <p:cNvGrpSpPr/>
        <p:nvPr/>
      </p:nvGrpSpPr>
      <p:grpSpPr>
        <a:xfrm>
          <a:off x="0" y="0"/>
          <a:ext cx="0" cy="0"/>
          <a:chOff x="0" y="0"/>
          <a:chExt cx="0" cy="0"/>
        </a:xfrm>
      </p:grpSpPr>
      <p:sp>
        <p:nvSpPr>
          <p:cNvPr id="3" name="Rounded Rectangle 17">
            <a:extLst>
              <a:ext uri="{FF2B5EF4-FFF2-40B4-BE49-F238E27FC236}">
                <a16:creationId xmlns:a16="http://schemas.microsoft.com/office/drawing/2014/main" id="{1D903F29-3D4B-58A7-158A-23F80B71E8FF}"/>
              </a:ext>
              <a:ext uri="{C183D7F6-B498-43B3-948B-1728B52AA6E4}">
                <adec:decorative xmlns:adec="http://schemas.microsoft.com/office/drawing/2017/decorative" val="1"/>
              </a:ext>
            </a:extLst>
          </p:cNvPr>
          <p:cNvSpPr/>
          <p:nvPr/>
        </p:nvSpPr>
        <p:spPr bwMode="auto">
          <a:xfrm>
            <a:off x="583406" y="545868"/>
            <a:ext cx="11360146" cy="4866111"/>
          </a:xfrm>
          <a:prstGeom prst="roundRect">
            <a:avLst>
              <a:gd name="adj" fmla="val 4284"/>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33" name="Rectangle: Rounded Corners 32">
            <a:extLst>
              <a:ext uri="{FF2B5EF4-FFF2-40B4-BE49-F238E27FC236}">
                <a16:creationId xmlns:a16="http://schemas.microsoft.com/office/drawing/2014/main" id="{E19E3FF0-D428-D068-0EEA-9B991F6A8D31}"/>
              </a:ext>
            </a:extLst>
          </p:cNvPr>
          <p:cNvSpPr/>
          <p:nvPr/>
        </p:nvSpPr>
        <p:spPr bwMode="auto">
          <a:xfrm>
            <a:off x="583405" y="1086091"/>
            <a:ext cx="11360146" cy="5559257"/>
          </a:xfrm>
          <a:prstGeom prst="roundRect">
            <a:avLst>
              <a:gd name="adj" fmla="val 3360"/>
            </a:avLst>
          </a:prstGeom>
          <a:solidFill>
            <a:srgbClr val="454142"/>
          </a:solidFill>
          <a:ln w="12700">
            <a:gradFill>
              <a:gsLst>
                <a:gs pos="0">
                  <a:srgbClr val="49C5B1"/>
                </a:gs>
                <a:gs pos="100000">
                  <a:srgbClr val="8DE97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6" name="Rounded Rectangle 64">
            <a:extLst>
              <a:ext uri="{FF2B5EF4-FFF2-40B4-BE49-F238E27FC236}">
                <a16:creationId xmlns:a16="http://schemas.microsoft.com/office/drawing/2014/main" id="{826EF577-4404-73DC-81F3-A677C3D519F9}"/>
              </a:ext>
              <a:ext uri="{C183D7F6-B498-43B3-948B-1728B52AA6E4}">
                <adec:decorative xmlns:adec="http://schemas.microsoft.com/office/drawing/2017/decorative" val="1"/>
              </a:ext>
            </a:extLst>
          </p:cNvPr>
          <p:cNvSpPr/>
          <p:nvPr/>
        </p:nvSpPr>
        <p:spPr bwMode="auto">
          <a:xfrm>
            <a:off x="7737245" y="4400820"/>
            <a:ext cx="4009406" cy="1196088"/>
          </a:xfrm>
          <a:prstGeom prst="roundRect">
            <a:avLst>
              <a:gd name="adj" fmla="val 3991"/>
            </a:avLst>
          </a:prstGeom>
          <a:solidFill>
            <a:srgbClr val="E8E6DF">
              <a:alpha val="45882"/>
            </a:srgbClr>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sp>
        <p:nvSpPr>
          <p:cNvPr id="14" name="Rounded Rectangle 64">
            <a:extLst>
              <a:ext uri="{FF2B5EF4-FFF2-40B4-BE49-F238E27FC236}">
                <a16:creationId xmlns:a16="http://schemas.microsoft.com/office/drawing/2014/main" id="{3912203E-EC46-857A-C446-736C47102B05}"/>
              </a:ext>
              <a:ext uri="{C183D7F6-B498-43B3-948B-1728B52AA6E4}">
                <adec:decorative xmlns:adec="http://schemas.microsoft.com/office/drawing/2017/decorative" val="1"/>
              </a:ext>
            </a:extLst>
          </p:cNvPr>
          <p:cNvSpPr/>
          <p:nvPr/>
        </p:nvSpPr>
        <p:spPr bwMode="auto">
          <a:xfrm>
            <a:off x="7734188" y="1587382"/>
            <a:ext cx="4060235" cy="2669813"/>
          </a:xfrm>
          <a:prstGeom prst="roundRect">
            <a:avLst>
              <a:gd name="adj" fmla="val 3991"/>
            </a:avLst>
          </a:prstGeom>
          <a:solidFill>
            <a:srgbClr val="E8E6DF">
              <a:alpha val="45882"/>
            </a:srgbClr>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grpSp>
        <p:nvGrpSpPr>
          <p:cNvPr id="6" name="Group 5">
            <a:extLst>
              <a:ext uri="{FF2B5EF4-FFF2-40B4-BE49-F238E27FC236}">
                <a16:creationId xmlns:a16="http://schemas.microsoft.com/office/drawing/2014/main" id="{06615892-042F-3653-5769-268FF59BE2D8}"/>
              </a:ext>
              <a:ext uri="{C183D7F6-B498-43B3-948B-1728B52AA6E4}">
                <adec:decorative xmlns:adec="http://schemas.microsoft.com/office/drawing/2017/decorative" val="1"/>
              </a:ext>
            </a:extLst>
          </p:cNvPr>
          <p:cNvGrpSpPr/>
          <p:nvPr/>
        </p:nvGrpSpPr>
        <p:grpSpPr>
          <a:xfrm>
            <a:off x="3514547" y="1154273"/>
            <a:ext cx="4040333" cy="4291705"/>
            <a:chOff x="4095182" y="1563538"/>
            <a:chExt cx="4040333" cy="3195515"/>
          </a:xfrm>
        </p:grpSpPr>
        <p:cxnSp>
          <p:nvCxnSpPr>
            <p:cNvPr id="7" name="Straight Connector 6">
              <a:extLst>
                <a:ext uri="{FF2B5EF4-FFF2-40B4-BE49-F238E27FC236}">
                  <a16:creationId xmlns:a16="http://schemas.microsoft.com/office/drawing/2014/main" id="{672913A9-B7D2-8C8F-0B90-ACB74F6E6E9F}"/>
                </a:ext>
              </a:extLst>
            </p:cNvPr>
            <p:cNvCxnSpPr>
              <a:cxnSpLocks/>
            </p:cNvCxnSpPr>
            <p:nvPr/>
          </p:nvCxnSpPr>
          <p:spPr>
            <a:xfrm>
              <a:off x="4095182" y="1563538"/>
              <a:ext cx="0" cy="3104873"/>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5CB1F0-81E8-3A6F-A058-B56CA44F8820}"/>
                </a:ext>
              </a:extLst>
            </p:cNvPr>
            <p:cNvCxnSpPr>
              <a:cxnSpLocks/>
            </p:cNvCxnSpPr>
            <p:nvPr/>
          </p:nvCxnSpPr>
          <p:spPr>
            <a:xfrm>
              <a:off x="8135515" y="1641480"/>
              <a:ext cx="0" cy="3117573"/>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9E4D08F-7C86-A6A4-A60E-2B8E5B972B2F}"/>
              </a:ext>
            </a:extLst>
          </p:cNvPr>
          <p:cNvSpPr txBox="1"/>
          <p:nvPr/>
        </p:nvSpPr>
        <p:spPr>
          <a:xfrm>
            <a:off x="2690091" y="592197"/>
            <a:ext cx="6811818" cy="4616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2400" b="1" i="0" u="none" strike="noStrike" kern="0" cap="none" spc="0" normalizeH="0" baseline="0" noProof="0">
                <a:ln>
                  <a:noFill/>
                </a:ln>
                <a:solidFill>
                  <a:srgbClr val="000000"/>
                </a:solidFill>
                <a:effectLst/>
                <a:uLnTx/>
                <a:uFillTx/>
                <a:latin typeface="Segoe Sans Text Semibold"/>
                <a:ea typeface="+mn-ea"/>
                <a:cs typeface="Segoe Sans Text Semibold"/>
              </a:rPr>
              <a:t>Azure AI Foundry SDK – Agent Service</a:t>
            </a:r>
          </a:p>
        </p:txBody>
      </p:sp>
      <p:sp>
        <p:nvSpPr>
          <p:cNvPr id="12" name="Text Placeholder 20">
            <a:extLst>
              <a:ext uri="{FF2B5EF4-FFF2-40B4-BE49-F238E27FC236}">
                <a16:creationId xmlns:a16="http://schemas.microsoft.com/office/drawing/2014/main" id="{2ECC9777-9FAE-F29A-C59C-7E8B54787F90}"/>
              </a:ext>
            </a:extLst>
          </p:cNvPr>
          <p:cNvSpPr txBox="1">
            <a:spLocks/>
          </p:cNvSpPr>
          <p:nvPr/>
        </p:nvSpPr>
        <p:spPr>
          <a:xfrm>
            <a:off x="313402" y="1782680"/>
            <a:ext cx="3205976"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Azure OpenAI </a:t>
            </a:r>
          </a:p>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Assistants API</a:t>
            </a:r>
          </a:p>
        </p:txBody>
      </p:sp>
      <p:sp>
        <p:nvSpPr>
          <p:cNvPr id="20" name="TextBox 19">
            <a:extLst>
              <a:ext uri="{FF2B5EF4-FFF2-40B4-BE49-F238E27FC236}">
                <a16:creationId xmlns:a16="http://schemas.microsoft.com/office/drawing/2014/main" id="{54616E85-6855-ED54-5090-ECB94F0CA400}"/>
              </a:ext>
            </a:extLst>
          </p:cNvPr>
          <p:cNvSpPr txBox="1"/>
          <p:nvPr/>
        </p:nvSpPr>
        <p:spPr>
          <a:xfrm>
            <a:off x="3351040" y="2799714"/>
            <a:ext cx="327013" cy="553998"/>
          </a:xfrm>
          <a:prstGeom prst="rect">
            <a:avLst/>
          </a:prstGeom>
          <a:solidFill>
            <a:srgbClr val="454142"/>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21" name="TextBox 20">
            <a:extLst>
              <a:ext uri="{FF2B5EF4-FFF2-40B4-BE49-F238E27FC236}">
                <a16:creationId xmlns:a16="http://schemas.microsoft.com/office/drawing/2014/main" id="{12E3CAE9-9C60-7944-C130-2EDE0466CF30}"/>
              </a:ext>
            </a:extLst>
          </p:cNvPr>
          <p:cNvSpPr txBox="1"/>
          <p:nvPr/>
        </p:nvSpPr>
        <p:spPr>
          <a:xfrm>
            <a:off x="7361297" y="2775966"/>
            <a:ext cx="327013" cy="553998"/>
          </a:xfrm>
          <a:prstGeom prst="rect">
            <a:avLst/>
          </a:prstGeom>
          <a:solidFill>
            <a:srgbClr val="454142"/>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p>
        </p:txBody>
      </p:sp>
      <p:sp>
        <p:nvSpPr>
          <p:cNvPr id="5" name="TextBox 4">
            <a:extLst>
              <a:ext uri="{FF2B5EF4-FFF2-40B4-BE49-F238E27FC236}">
                <a16:creationId xmlns:a16="http://schemas.microsoft.com/office/drawing/2014/main" id="{3393EEBE-1732-9CEE-0D56-C511982DFEC0}"/>
              </a:ext>
            </a:extLst>
          </p:cNvPr>
          <p:cNvSpPr txBox="1"/>
          <p:nvPr/>
        </p:nvSpPr>
        <p:spPr>
          <a:xfrm>
            <a:off x="7731609" y="1230196"/>
            <a:ext cx="34780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9C5B1"/>
                </a:solidFill>
                <a:effectLst/>
                <a:uLnTx/>
                <a:uFillTx/>
                <a:latin typeface="Segoe Sans Text"/>
                <a:ea typeface="+mn-ea"/>
                <a:cs typeface="+mn-cs"/>
              </a:rPr>
              <a:t>Extensive Ecosystem of Tools</a:t>
            </a:r>
          </a:p>
        </p:txBody>
      </p:sp>
      <p:sp>
        <p:nvSpPr>
          <p:cNvPr id="11" name="TextBox 10">
            <a:extLst>
              <a:ext uri="{FF2B5EF4-FFF2-40B4-BE49-F238E27FC236}">
                <a16:creationId xmlns:a16="http://schemas.microsoft.com/office/drawing/2014/main" id="{912687DA-6F91-94C5-25A1-7BAAC94240F1}"/>
              </a:ext>
            </a:extLst>
          </p:cNvPr>
          <p:cNvSpPr txBox="1"/>
          <p:nvPr/>
        </p:nvSpPr>
        <p:spPr>
          <a:xfrm>
            <a:off x="4395786" y="1249599"/>
            <a:ext cx="17665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9C5B1"/>
                </a:solidFill>
                <a:effectLst/>
                <a:uLnTx/>
                <a:uFillTx/>
                <a:latin typeface="Segoe Sans Text"/>
                <a:ea typeface="+mn-ea"/>
                <a:cs typeface="+mn-cs"/>
              </a:rPr>
              <a:t>Model Catalog</a:t>
            </a:r>
          </a:p>
        </p:txBody>
      </p:sp>
      <p:sp>
        <p:nvSpPr>
          <p:cNvPr id="16" name="TextBox 15">
            <a:extLst>
              <a:ext uri="{FF2B5EF4-FFF2-40B4-BE49-F238E27FC236}">
                <a16:creationId xmlns:a16="http://schemas.microsoft.com/office/drawing/2014/main" id="{13392850-224D-3420-8F5C-5496913E5412}"/>
              </a:ext>
            </a:extLst>
          </p:cNvPr>
          <p:cNvSpPr txBox="1"/>
          <p:nvPr/>
        </p:nvSpPr>
        <p:spPr>
          <a:xfrm>
            <a:off x="7788075" y="4420844"/>
            <a:ext cx="54021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Sans Text"/>
                <a:ea typeface="+mn-ea"/>
                <a:cs typeface="+mn-cs"/>
              </a:rPr>
              <a:t>Actions</a:t>
            </a:r>
          </a:p>
        </p:txBody>
      </p:sp>
      <p:grpSp>
        <p:nvGrpSpPr>
          <p:cNvPr id="35" name="Group 34">
            <a:extLst>
              <a:ext uri="{FF2B5EF4-FFF2-40B4-BE49-F238E27FC236}">
                <a16:creationId xmlns:a16="http://schemas.microsoft.com/office/drawing/2014/main" id="{CF619D57-7591-7D51-A407-34E8DF786DA0}"/>
              </a:ext>
            </a:extLst>
          </p:cNvPr>
          <p:cNvGrpSpPr/>
          <p:nvPr/>
        </p:nvGrpSpPr>
        <p:grpSpPr>
          <a:xfrm>
            <a:off x="7997786" y="1839290"/>
            <a:ext cx="3870755" cy="3732621"/>
            <a:chOff x="8691551" y="2188566"/>
            <a:chExt cx="3870755" cy="3732621"/>
          </a:xfrm>
        </p:grpSpPr>
        <p:grpSp>
          <p:nvGrpSpPr>
            <p:cNvPr id="42" name="Group 41">
              <a:extLst>
                <a:ext uri="{FF2B5EF4-FFF2-40B4-BE49-F238E27FC236}">
                  <a16:creationId xmlns:a16="http://schemas.microsoft.com/office/drawing/2014/main" id="{72D13277-ACC8-DE41-374F-D8C5C6A27199}"/>
                </a:ext>
              </a:extLst>
            </p:cNvPr>
            <p:cNvGrpSpPr/>
            <p:nvPr/>
          </p:nvGrpSpPr>
          <p:grpSpPr>
            <a:xfrm>
              <a:off x="8691551" y="3373378"/>
              <a:ext cx="2035959" cy="312860"/>
              <a:chOff x="8165754" y="4037355"/>
              <a:chExt cx="2035959" cy="312860"/>
            </a:xfrm>
          </p:grpSpPr>
          <p:pic>
            <p:nvPicPr>
              <p:cNvPr id="61" name="Picture 4" descr="Pricing - Azure AI Search | Microsoft Azure">
                <a:extLst>
                  <a:ext uri="{FF2B5EF4-FFF2-40B4-BE49-F238E27FC236}">
                    <a16:creationId xmlns:a16="http://schemas.microsoft.com/office/drawing/2014/main" id="{D55182E0-19A2-9146-2E9B-192C7C2F5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754" y="4059642"/>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4D1B6399-979E-BD31-BA20-11FBD175F978}"/>
                  </a:ext>
                </a:extLst>
              </p:cNvPr>
              <p:cNvSpPr txBox="1"/>
              <p:nvPr/>
            </p:nvSpPr>
            <p:spPr>
              <a:xfrm>
                <a:off x="8724064" y="4037355"/>
                <a:ext cx="1477649"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Azure AI Search</a:t>
                </a:r>
              </a:p>
            </p:txBody>
          </p:sp>
        </p:grpSp>
        <p:grpSp>
          <p:nvGrpSpPr>
            <p:cNvPr id="43" name="Group 42">
              <a:extLst>
                <a:ext uri="{FF2B5EF4-FFF2-40B4-BE49-F238E27FC236}">
                  <a16:creationId xmlns:a16="http://schemas.microsoft.com/office/drawing/2014/main" id="{90FFC55F-5039-743E-0836-5850DE1A5AB5}"/>
                </a:ext>
              </a:extLst>
            </p:cNvPr>
            <p:cNvGrpSpPr/>
            <p:nvPr/>
          </p:nvGrpSpPr>
          <p:grpSpPr>
            <a:xfrm>
              <a:off x="8871261" y="2188566"/>
              <a:ext cx="3116237" cy="307777"/>
              <a:chOff x="8335073" y="2855915"/>
              <a:chExt cx="3116237" cy="307777"/>
            </a:xfrm>
          </p:grpSpPr>
          <p:pic>
            <p:nvPicPr>
              <p:cNvPr id="59" name="Picture 2" descr="All Microsoft Fabric icons for diagramming - Sam Debruyn">
                <a:extLst>
                  <a:ext uri="{FF2B5EF4-FFF2-40B4-BE49-F238E27FC236}">
                    <a16:creationId xmlns:a16="http://schemas.microsoft.com/office/drawing/2014/main" id="{F5272D5C-4F86-3FB3-3E2C-6EFAB1D32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073" y="2874593"/>
                <a:ext cx="257529" cy="25752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8EAA241E-F6A9-3D4F-478E-461F075BBB48}"/>
                  </a:ext>
                </a:extLst>
              </p:cNvPr>
              <p:cNvSpPr txBox="1"/>
              <p:nvPr/>
            </p:nvSpPr>
            <p:spPr>
              <a:xfrm>
                <a:off x="8712034" y="2855915"/>
                <a:ext cx="2739276"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Microsoft Fabric </a:t>
                </a: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a:rPr>
                  <a:t>(coming soon)</a:t>
                </a:r>
                <a:endParaRPr kumimoji="0" lang="en-US" sz="1400" b="0" i="0" u="none" strike="noStrike" kern="1200" cap="none" spc="0" normalizeH="0" baseline="0" noProof="0">
                  <a:ln>
                    <a:noFill/>
                  </a:ln>
                  <a:solidFill>
                    <a:srgbClr val="FFFFFF"/>
                  </a:solidFill>
                  <a:effectLst/>
                  <a:uLnTx/>
                  <a:uFillTx/>
                  <a:latin typeface="Segoe Sans Text"/>
                  <a:ea typeface="+mn-ea"/>
                  <a:cs typeface="+mn-cs"/>
                </a:endParaRPr>
              </a:p>
            </p:txBody>
          </p:sp>
        </p:grpSp>
        <p:grpSp>
          <p:nvGrpSpPr>
            <p:cNvPr id="44" name="Group 43">
              <a:extLst>
                <a:ext uri="{FF2B5EF4-FFF2-40B4-BE49-F238E27FC236}">
                  <a16:creationId xmlns:a16="http://schemas.microsoft.com/office/drawing/2014/main" id="{07711121-F44A-5A45-E567-7DD6D67AFD1C}"/>
                </a:ext>
              </a:extLst>
            </p:cNvPr>
            <p:cNvGrpSpPr/>
            <p:nvPr/>
          </p:nvGrpSpPr>
          <p:grpSpPr>
            <a:xfrm>
              <a:off x="8693605" y="2533528"/>
              <a:ext cx="2900872" cy="367898"/>
              <a:chOff x="8167808" y="3188372"/>
              <a:chExt cx="2900872" cy="367898"/>
            </a:xfrm>
          </p:grpSpPr>
          <p:pic>
            <p:nvPicPr>
              <p:cNvPr id="57" name="Picture 6" descr="Download Microsoft SharePoint Logo in SVG Vector or PNG File ...">
                <a:extLst>
                  <a:ext uri="{FF2B5EF4-FFF2-40B4-BE49-F238E27FC236}">
                    <a16:creationId xmlns:a16="http://schemas.microsoft.com/office/drawing/2014/main" id="{AC593352-D535-55B6-592B-D802980A94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808" y="3188372"/>
                <a:ext cx="551846" cy="36789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C91F495-E30C-7033-823F-F21EC38B178C}"/>
                  </a:ext>
                </a:extLst>
              </p:cNvPr>
              <p:cNvSpPr txBox="1"/>
              <p:nvPr/>
            </p:nvSpPr>
            <p:spPr>
              <a:xfrm>
                <a:off x="8716561" y="3205393"/>
                <a:ext cx="2352119"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SharePoint </a:t>
                </a:r>
                <a:r>
                  <a:rPr kumimoji="0" lang="en-US" sz="1400" b="0" i="0" u="none" strike="noStrike" kern="1200" cap="none" spc="0" normalizeH="0" baseline="0" noProof="0">
                    <a:ln>
                      <a:noFill/>
                    </a:ln>
                    <a:solidFill>
                      <a:srgbClr val="FFFFFF"/>
                    </a:solidFill>
                    <a:effectLst/>
                    <a:uLnTx/>
                    <a:uFillTx/>
                    <a:latin typeface="Segoe Sans Text Semibold"/>
                    <a:ea typeface="+mn-ea"/>
                    <a:cs typeface="Segoe Sans Text"/>
                  </a:rPr>
                  <a:t>(coming soon) </a:t>
                </a:r>
              </a:p>
            </p:txBody>
          </p:sp>
        </p:grpSp>
        <p:grpSp>
          <p:nvGrpSpPr>
            <p:cNvPr id="45" name="Group 44">
              <a:extLst>
                <a:ext uri="{FF2B5EF4-FFF2-40B4-BE49-F238E27FC236}">
                  <a16:creationId xmlns:a16="http://schemas.microsoft.com/office/drawing/2014/main" id="{0FA143C5-017F-0001-0A1D-486350391C50}"/>
                </a:ext>
              </a:extLst>
            </p:cNvPr>
            <p:cNvGrpSpPr/>
            <p:nvPr/>
          </p:nvGrpSpPr>
          <p:grpSpPr>
            <a:xfrm>
              <a:off x="8886541" y="2963965"/>
              <a:ext cx="2830775" cy="307777"/>
              <a:chOff x="8360744" y="3618728"/>
              <a:chExt cx="2830775" cy="307777"/>
            </a:xfrm>
          </p:grpSpPr>
          <p:pic>
            <p:nvPicPr>
              <p:cNvPr id="55" name="Picture 4">
                <a:extLst>
                  <a:ext uri="{FF2B5EF4-FFF2-40B4-BE49-F238E27FC236}">
                    <a16:creationId xmlns:a16="http://schemas.microsoft.com/office/drawing/2014/main" id="{A5D68F7D-5526-2972-B0AA-5CFB2CB4F5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744" y="3634828"/>
                <a:ext cx="159864" cy="24147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42271D88-BFD6-3546-1377-9B42DDD86325}"/>
                  </a:ext>
                </a:extLst>
              </p:cNvPr>
              <p:cNvSpPr txBox="1"/>
              <p:nvPr/>
            </p:nvSpPr>
            <p:spPr>
              <a:xfrm>
                <a:off x="8708788" y="3618728"/>
                <a:ext cx="2482731"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Grounding with Bing Search</a:t>
                </a:r>
                <a:endParaRPr kumimoji="0" lang="en-US" sz="1400" b="0" i="0" u="none" strike="noStrike" kern="1200" cap="none" spc="0" normalizeH="0" baseline="0" noProof="0">
                  <a:ln>
                    <a:noFill/>
                  </a:ln>
                  <a:solidFill>
                    <a:srgbClr val="FFFFFF"/>
                  </a:solidFill>
                  <a:effectLst/>
                  <a:uLnTx/>
                  <a:uFillTx/>
                  <a:latin typeface="Segoe Sans Text"/>
                  <a:ea typeface="+mn-ea"/>
                  <a:cs typeface="+mn-cs"/>
                </a:endParaRPr>
              </a:p>
            </p:txBody>
          </p:sp>
        </p:grpSp>
        <p:grpSp>
          <p:nvGrpSpPr>
            <p:cNvPr id="46" name="Group 45">
              <a:extLst>
                <a:ext uri="{FF2B5EF4-FFF2-40B4-BE49-F238E27FC236}">
                  <a16:creationId xmlns:a16="http://schemas.microsoft.com/office/drawing/2014/main" id="{B1291F2B-9F0C-6180-8BC8-915FD5C094B3}"/>
                </a:ext>
              </a:extLst>
            </p:cNvPr>
            <p:cNvGrpSpPr/>
            <p:nvPr/>
          </p:nvGrpSpPr>
          <p:grpSpPr>
            <a:xfrm>
              <a:off x="8810385" y="4865039"/>
              <a:ext cx="3318727" cy="307777"/>
              <a:chOff x="8241561" y="5479753"/>
              <a:chExt cx="3318727" cy="307777"/>
            </a:xfrm>
          </p:grpSpPr>
          <p:pic>
            <p:nvPicPr>
              <p:cNvPr id="53" name="Picture 6" descr="Logic App Service | Microsoft Azure">
                <a:extLst>
                  <a:ext uri="{FF2B5EF4-FFF2-40B4-BE49-F238E27FC236}">
                    <a16:creationId xmlns:a16="http://schemas.microsoft.com/office/drawing/2014/main" id="{17226125-2FFF-201E-EF3C-87DB95FA25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1561" y="5554864"/>
                <a:ext cx="386912" cy="20312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BD3BC0EB-BC53-DEA0-4DAA-15B492D02DE1}"/>
                  </a:ext>
                </a:extLst>
              </p:cNvPr>
              <p:cNvSpPr txBox="1"/>
              <p:nvPr/>
            </p:nvSpPr>
            <p:spPr>
              <a:xfrm>
                <a:off x="8716561" y="5479753"/>
                <a:ext cx="2843727"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Azure Logic Apps (coming soon)</a:t>
                </a:r>
              </a:p>
            </p:txBody>
          </p:sp>
        </p:grpSp>
        <p:sp>
          <p:nvSpPr>
            <p:cNvPr id="52" name="TextBox 51">
              <a:extLst>
                <a:ext uri="{FF2B5EF4-FFF2-40B4-BE49-F238E27FC236}">
                  <a16:creationId xmlns:a16="http://schemas.microsoft.com/office/drawing/2014/main" id="{0BD1612E-317C-39DD-C1FA-2C450DC90374}"/>
                </a:ext>
              </a:extLst>
            </p:cNvPr>
            <p:cNvSpPr txBox="1"/>
            <p:nvPr/>
          </p:nvSpPr>
          <p:spPr>
            <a:xfrm>
              <a:off x="9280004" y="5238000"/>
              <a:ext cx="2473754"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OpenAPI 3.0 Specified Tools</a:t>
              </a:r>
            </a:p>
          </p:txBody>
        </p:sp>
        <p:grpSp>
          <p:nvGrpSpPr>
            <p:cNvPr id="48" name="Group 47">
              <a:extLst>
                <a:ext uri="{FF2B5EF4-FFF2-40B4-BE49-F238E27FC236}">
                  <a16:creationId xmlns:a16="http://schemas.microsoft.com/office/drawing/2014/main" id="{F0C05203-420F-3A47-842E-479B4063FBC1}"/>
                </a:ext>
              </a:extLst>
            </p:cNvPr>
            <p:cNvGrpSpPr/>
            <p:nvPr/>
          </p:nvGrpSpPr>
          <p:grpSpPr>
            <a:xfrm>
              <a:off x="8810385" y="5534272"/>
              <a:ext cx="1966049" cy="386915"/>
              <a:chOff x="8241561" y="6201621"/>
              <a:chExt cx="1966049" cy="386915"/>
            </a:xfrm>
          </p:grpSpPr>
          <p:pic>
            <p:nvPicPr>
              <p:cNvPr id="49" name="Picture 2" descr="Azure_Functions - Greenfinch Technology">
                <a:extLst>
                  <a:ext uri="{FF2B5EF4-FFF2-40B4-BE49-F238E27FC236}">
                    <a16:creationId xmlns:a16="http://schemas.microsoft.com/office/drawing/2014/main" id="{DAA22C51-1F66-60A1-6A10-9FB5E25EE3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1561" y="6201621"/>
                <a:ext cx="386915" cy="3869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631EB786-9956-E3BF-223E-2BA1C6316323}"/>
                  </a:ext>
                </a:extLst>
              </p:cNvPr>
              <p:cNvSpPr txBox="1"/>
              <p:nvPr/>
            </p:nvSpPr>
            <p:spPr>
              <a:xfrm>
                <a:off x="8716561" y="6245538"/>
                <a:ext cx="1491049"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Azure Functions</a:t>
                </a:r>
              </a:p>
            </p:txBody>
          </p:sp>
        </p:grpSp>
        <p:sp>
          <p:nvSpPr>
            <p:cNvPr id="9" name="TextBox 8">
              <a:extLst>
                <a:ext uri="{FF2B5EF4-FFF2-40B4-BE49-F238E27FC236}">
                  <a16:creationId xmlns:a16="http://schemas.microsoft.com/office/drawing/2014/main" id="{B10687A6-1E01-CF89-93F8-7B7993AE1B69}"/>
                </a:ext>
              </a:extLst>
            </p:cNvPr>
            <p:cNvSpPr txBox="1"/>
            <p:nvPr/>
          </p:nvSpPr>
          <p:spPr>
            <a:xfrm>
              <a:off x="9249861" y="3787316"/>
              <a:ext cx="3312445"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Your own licensed data (coming soon)</a:t>
              </a:r>
              <a:endParaRPr kumimoji="0" lang="en-US" sz="14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9058BE35-7DA0-9C21-F29C-0385370B5829}"/>
                </a:ext>
              </a:extLst>
            </p:cNvPr>
            <p:cNvSpPr txBox="1"/>
            <p:nvPr/>
          </p:nvSpPr>
          <p:spPr>
            <a:xfrm>
              <a:off x="9249861" y="4209565"/>
              <a:ext cx="2261838"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Sans Text Semibold"/>
                  <a:ea typeface="+mn-ea"/>
                  <a:cs typeface="Segoe Sans Text"/>
                </a:rPr>
                <a:t>Files (local or Azure Blob)</a:t>
              </a:r>
              <a:endParaRPr kumimoji="0" lang="en-US" sz="14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13" name="Picture 12" descr="A blue shopping bag with a white cloud on it&#10;&#10;Description automatically generated">
              <a:extLst>
                <a:ext uri="{FF2B5EF4-FFF2-40B4-BE49-F238E27FC236}">
                  <a16:creationId xmlns:a16="http://schemas.microsoft.com/office/drawing/2014/main" id="{F2908CB5-5F14-5567-0FB2-BF3B9C000EC4}"/>
                </a:ext>
              </a:extLst>
            </p:cNvPr>
            <p:cNvPicPr>
              <a:picLocks noChangeAspect="1"/>
            </p:cNvPicPr>
            <p:nvPr/>
          </p:nvPicPr>
          <p:blipFill>
            <a:blip r:embed="rId9"/>
            <a:stretch>
              <a:fillRect/>
            </a:stretch>
          </p:blipFill>
          <p:spPr>
            <a:xfrm>
              <a:off x="8849743" y="3774569"/>
              <a:ext cx="327660" cy="342900"/>
            </a:xfrm>
            <a:prstGeom prst="rect">
              <a:avLst/>
            </a:prstGeom>
          </p:spPr>
        </p:pic>
        <p:pic>
          <p:nvPicPr>
            <p:cNvPr id="17" name="Picture 16" descr="A blue and white rectangular object with white stripes&#10;&#10;Description automatically generated">
              <a:extLst>
                <a:ext uri="{FF2B5EF4-FFF2-40B4-BE49-F238E27FC236}">
                  <a16:creationId xmlns:a16="http://schemas.microsoft.com/office/drawing/2014/main" id="{214F971A-5B97-1B52-9D94-2C8D8D07A10E}"/>
                </a:ext>
              </a:extLst>
            </p:cNvPr>
            <p:cNvPicPr>
              <a:picLocks noChangeAspect="1"/>
            </p:cNvPicPr>
            <p:nvPr/>
          </p:nvPicPr>
          <p:blipFill>
            <a:blip r:embed="rId10"/>
            <a:stretch>
              <a:fillRect/>
            </a:stretch>
          </p:blipFill>
          <p:spPr>
            <a:xfrm>
              <a:off x="8841353" y="4250297"/>
              <a:ext cx="327660" cy="337859"/>
            </a:xfrm>
            <a:prstGeom prst="rect">
              <a:avLst/>
            </a:prstGeom>
          </p:spPr>
        </p:pic>
      </p:grpSp>
      <p:sp>
        <p:nvSpPr>
          <p:cNvPr id="19" name="TextBox 18">
            <a:extLst>
              <a:ext uri="{FF2B5EF4-FFF2-40B4-BE49-F238E27FC236}">
                <a16:creationId xmlns:a16="http://schemas.microsoft.com/office/drawing/2014/main" id="{A828D9D1-7A41-D5B5-453E-A70E6C58243F}"/>
              </a:ext>
            </a:extLst>
          </p:cNvPr>
          <p:cNvSpPr txBox="1"/>
          <p:nvPr/>
        </p:nvSpPr>
        <p:spPr>
          <a:xfrm>
            <a:off x="1368886" y="2708787"/>
            <a:ext cx="105798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File Search</a:t>
            </a:r>
          </a:p>
        </p:txBody>
      </p:sp>
      <p:pic>
        <p:nvPicPr>
          <p:cNvPr id="22" name="Picture 21" descr="A blue square with a black star&#10;&#10;Description automatically generated">
            <a:extLst>
              <a:ext uri="{FF2B5EF4-FFF2-40B4-BE49-F238E27FC236}">
                <a16:creationId xmlns:a16="http://schemas.microsoft.com/office/drawing/2014/main" id="{62D3E002-856C-C2B2-5E3F-648F7B0865CD}"/>
              </a:ext>
            </a:extLst>
          </p:cNvPr>
          <p:cNvPicPr>
            <a:picLocks noChangeAspect="1"/>
          </p:cNvPicPr>
          <p:nvPr/>
        </p:nvPicPr>
        <p:blipFill>
          <a:blip r:embed="rId11"/>
          <a:stretch>
            <a:fillRect/>
          </a:stretch>
        </p:blipFill>
        <p:spPr>
          <a:xfrm>
            <a:off x="1033183" y="2696095"/>
            <a:ext cx="356870" cy="356870"/>
          </a:xfrm>
          <a:prstGeom prst="rect">
            <a:avLst/>
          </a:prstGeom>
        </p:spPr>
      </p:pic>
      <p:sp>
        <p:nvSpPr>
          <p:cNvPr id="23" name="TextBox 22">
            <a:extLst>
              <a:ext uri="{FF2B5EF4-FFF2-40B4-BE49-F238E27FC236}">
                <a16:creationId xmlns:a16="http://schemas.microsoft.com/office/drawing/2014/main" id="{28A8B108-445E-8B91-A36A-0292328419D8}"/>
              </a:ext>
            </a:extLst>
          </p:cNvPr>
          <p:cNvSpPr txBox="1"/>
          <p:nvPr/>
        </p:nvSpPr>
        <p:spPr>
          <a:xfrm>
            <a:off x="1362065" y="3092616"/>
            <a:ext cx="1547860"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Code Interpreter</a:t>
            </a:r>
          </a:p>
        </p:txBody>
      </p:sp>
      <p:pic>
        <p:nvPicPr>
          <p:cNvPr id="24" name="Picture 23" descr="A blue square with a black star&#10;&#10;Description automatically generated">
            <a:extLst>
              <a:ext uri="{FF2B5EF4-FFF2-40B4-BE49-F238E27FC236}">
                <a16:creationId xmlns:a16="http://schemas.microsoft.com/office/drawing/2014/main" id="{15B39657-2DE4-57AD-E3D1-A2A8C9F2070A}"/>
              </a:ext>
            </a:extLst>
          </p:cNvPr>
          <p:cNvPicPr>
            <a:picLocks noChangeAspect="1"/>
          </p:cNvPicPr>
          <p:nvPr/>
        </p:nvPicPr>
        <p:blipFill>
          <a:blip r:embed="rId11"/>
          <a:stretch>
            <a:fillRect/>
          </a:stretch>
        </p:blipFill>
        <p:spPr>
          <a:xfrm>
            <a:off x="1026362" y="3079924"/>
            <a:ext cx="356870" cy="356870"/>
          </a:xfrm>
          <a:prstGeom prst="rect">
            <a:avLst/>
          </a:prstGeom>
        </p:spPr>
      </p:pic>
      <p:sp>
        <p:nvSpPr>
          <p:cNvPr id="29" name="Text Placeholder 20">
            <a:extLst>
              <a:ext uri="{FF2B5EF4-FFF2-40B4-BE49-F238E27FC236}">
                <a16:creationId xmlns:a16="http://schemas.microsoft.com/office/drawing/2014/main" id="{5CE64BA1-0E44-A140-D6ED-8863961CB11D}"/>
              </a:ext>
            </a:extLst>
          </p:cNvPr>
          <p:cNvSpPr txBox="1">
            <a:spLocks/>
          </p:cNvSpPr>
          <p:nvPr/>
        </p:nvSpPr>
        <p:spPr>
          <a:xfrm>
            <a:off x="4275898" y="1886337"/>
            <a:ext cx="3205976"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Azure OpenAI 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(GPT-4o, GPT-4o mini)</a:t>
            </a:r>
          </a:p>
        </p:txBody>
      </p:sp>
      <p:pic>
        <p:nvPicPr>
          <p:cNvPr id="30" name="Picture 29" descr="A blue square with a black star&#10;&#10;Description automatically generated">
            <a:extLst>
              <a:ext uri="{FF2B5EF4-FFF2-40B4-BE49-F238E27FC236}">
                <a16:creationId xmlns:a16="http://schemas.microsoft.com/office/drawing/2014/main" id="{6195ED05-4896-A79C-6098-D2E28A872CE1}"/>
              </a:ext>
            </a:extLst>
          </p:cNvPr>
          <p:cNvPicPr>
            <a:picLocks noChangeAspect="1"/>
          </p:cNvPicPr>
          <p:nvPr/>
        </p:nvPicPr>
        <p:blipFill>
          <a:blip r:embed="rId11"/>
          <a:stretch>
            <a:fillRect/>
          </a:stretch>
        </p:blipFill>
        <p:spPr>
          <a:xfrm>
            <a:off x="3767683" y="1898370"/>
            <a:ext cx="409027" cy="409027"/>
          </a:xfrm>
          <a:prstGeom prst="rect">
            <a:avLst/>
          </a:prstGeom>
        </p:spPr>
      </p:pic>
      <p:sp>
        <p:nvSpPr>
          <p:cNvPr id="31" name="Text Placeholder 20">
            <a:extLst>
              <a:ext uri="{FF2B5EF4-FFF2-40B4-BE49-F238E27FC236}">
                <a16:creationId xmlns:a16="http://schemas.microsoft.com/office/drawing/2014/main" id="{C9A54EAB-69C7-4DDD-B7BB-1A0616B54669}"/>
              </a:ext>
            </a:extLst>
          </p:cNvPr>
          <p:cNvSpPr txBox="1">
            <a:spLocks/>
          </p:cNvSpPr>
          <p:nvPr/>
        </p:nvSpPr>
        <p:spPr>
          <a:xfrm>
            <a:off x="4236906" y="2994616"/>
            <a:ext cx="2995347" cy="1808249"/>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Models-as-a-Service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4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Llama 3.1-405B-Instruct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Mistral Large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Segoe Sans Text Semibold" pitchFamily="2" charset="0"/>
                <a:ea typeface="+mn-ea"/>
                <a:cs typeface="Segoe Sans Text Semibold" pitchFamily="2" charset="0"/>
              </a:rPr>
              <a:t>Cohere-Command-R-Plus</a:t>
            </a:r>
          </a:p>
        </p:txBody>
      </p:sp>
      <p:pic>
        <p:nvPicPr>
          <p:cNvPr id="32" name="Picture 2" descr="Meta for Work">
            <a:extLst>
              <a:ext uri="{FF2B5EF4-FFF2-40B4-BE49-F238E27FC236}">
                <a16:creationId xmlns:a16="http://schemas.microsoft.com/office/drawing/2014/main" id="{5243C821-2C7F-8EDF-0612-7BA562E006F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4188" y="3570556"/>
            <a:ext cx="436017" cy="43601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B4E05251-04BC-AA55-5D2E-D8E7EBEC7A77}"/>
              </a:ext>
            </a:extLst>
          </p:cNvPr>
          <p:cNvCxnSpPr>
            <a:cxnSpLocks/>
          </p:cNvCxnSpPr>
          <p:nvPr/>
        </p:nvCxnSpPr>
        <p:spPr>
          <a:xfrm flipH="1" flipV="1">
            <a:off x="727868" y="5661535"/>
            <a:ext cx="11082335" cy="3974"/>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5F713F-40ED-2CAF-C081-B48C4AA542AA}"/>
              </a:ext>
            </a:extLst>
          </p:cNvPr>
          <p:cNvSpPr txBox="1"/>
          <p:nvPr/>
        </p:nvSpPr>
        <p:spPr>
          <a:xfrm>
            <a:off x="5057214" y="5722601"/>
            <a:ext cx="28858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a:ea typeface="+mn-ea"/>
                <a:cs typeface="+mn-cs"/>
              </a:rPr>
              <a:t>Built-In Enterprise Readiness</a:t>
            </a:r>
          </a:p>
        </p:txBody>
      </p:sp>
      <p:sp>
        <p:nvSpPr>
          <p:cNvPr id="39" name="TextBox 38">
            <a:extLst>
              <a:ext uri="{FF2B5EF4-FFF2-40B4-BE49-F238E27FC236}">
                <a16:creationId xmlns:a16="http://schemas.microsoft.com/office/drawing/2014/main" id="{DB104046-0E8E-BF32-9F60-01D8CE5CFAC6}"/>
              </a:ext>
            </a:extLst>
          </p:cNvPr>
          <p:cNvSpPr txBox="1"/>
          <p:nvPr/>
        </p:nvSpPr>
        <p:spPr>
          <a:xfrm>
            <a:off x="701121" y="6051810"/>
            <a:ext cx="1605981" cy="461665"/>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a:rPr>
              <a:t>BYO-file storage (coming soon)</a:t>
            </a:r>
            <a:endPar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endParaRPr>
          </a:p>
        </p:txBody>
      </p:sp>
      <p:sp>
        <p:nvSpPr>
          <p:cNvPr id="63" name="TextBox 62">
            <a:extLst>
              <a:ext uri="{FF2B5EF4-FFF2-40B4-BE49-F238E27FC236}">
                <a16:creationId xmlns:a16="http://schemas.microsoft.com/office/drawing/2014/main" id="{2C01D909-774A-808B-1BAD-A4F942ED8EA3}"/>
              </a:ext>
            </a:extLst>
          </p:cNvPr>
          <p:cNvSpPr txBox="1"/>
          <p:nvPr/>
        </p:nvSpPr>
        <p:spPr>
          <a:xfrm>
            <a:off x="2241047" y="6048381"/>
            <a:ext cx="1729920"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BYO-search index</a:t>
            </a:r>
          </a:p>
        </p:txBody>
      </p:sp>
      <p:sp>
        <p:nvSpPr>
          <p:cNvPr id="2048" name="TextBox 2047">
            <a:extLst>
              <a:ext uri="{FF2B5EF4-FFF2-40B4-BE49-F238E27FC236}">
                <a16:creationId xmlns:a16="http://schemas.microsoft.com/office/drawing/2014/main" id="{03CFB165-95E6-4199-C601-41734ED9A63D}"/>
              </a:ext>
            </a:extLst>
          </p:cNvPr>
          <p:cNvSpPr txBox="1"/>
          <p:nvPr/>
        </p:nvSpPr>
        <p:spPr>
          <a:xfrm>
            <a:off x="3847028" y="6051810"/>
            <a:ext cx="1851018"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BYO-thread storage</a:t>
            </a:r>
          </a:p>
        </p:txBody>
      </p:sp>
      <p:sp>
        <p:nvSpPr>
          <p:cNvPr id="2049" name="TextBox 2048">
            <a:extLst>
              <a:ext uri="{FF2B5EF4-FFF2-40B4-BE49-F238E27FC236}">
                <a16:creationId xmlns:a16="http://schemas.microsoft.com/office/drawing/2014/main" id="{C4DE80CC-09AA-BB11-CB98-E2AE03D9B863}"/>
              </a:ext>
            </a:extLst>
          </p:cNvPr>
          <p:cNvSpPr txBox="1"/>
          <p:nvPr/>
        </p:nvSpPr>
        <p:spPr>
          <a:xfrm>
            <a:off x="5614960" y="6055891"/>
            <a:ext cx="1851018" cy="461665"/>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a:ea typeface="+mn-ea"/>
                <a:cs typeface="Segoe Sans Text"/>
              </a:rPr>
              <a:t>BYO-virtual network (coming soon)</a:t>
            </a:r>
            <a:endPar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endParaRPr>
          </a:p>
        </p:txBody>
      </p:sp>
      <p:sp>
        <p:nvSpPr>
          <p:cNvPr id="2051" name="TextBox 2050">
            <a:extLst>
              <a:ext uri="{FF2B5EF4-FFF2-40B4-BE49-F238E27FC236}">
                <a16:creationId xmlns:a16="http://schemas.microsoft.com/office/drawing/2014/main" id="{A33BE093-EB86-8F16-BE35-18B564830D73}"/>
              </a:ext>
            </a:extLst>
          </p:cNvPr>
          <p:cNvSpPr txBox="1"/>
          <p:nvPr/>
        </p:nvSpPr>
        <p:spPr>
          <a:xfrm>
            <a:off x="7425536" y="6060701"/>
            <a:ext cx="2653673"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OBO Authorization Support</a:t>
            </a:r>
          </a:p>
        </p:txBody>
      </p:sp>
      <p:sp>
        <p:nvSpPr>
          <p:cNvPr id="2052" name="TextBox 2051">
            <a:extLst>
              <a:ext uri="{FF2B5EF4-FFF2-40B4-BE49-F238E27FC236}">
                <a16:creationId xmlns:a16="http://schemas.microsoft.com/office/drawing/2014/main" id="{3173473F-D2FB-4F3F-68F1-2B2F204D9EDE}"/>
              </a:ext>
            </a:extLst>
          </p:cNvPr>
          <p:cNvSpPr txBox="1"/>
          <p:nvPr/>
        </p:nvSpPr>
        <p:spPr>
          <a:xfrm>
            <a:off x="9873348" y="6063895"/>
            <a:ext cx="2179316"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Sans Text Semibold" pitchFamily="2" charset="0"/>
                <a:ea typeface="+mn-ea"/>
                <a:cs typeface="Segoe Sans Text" pitchFamily="2" charset="0"/>
              </a:rPr>
              <a:t>Enhanced Observability</a:t>
            </a:r>
          </a:p>
        </p:txBody>
      </p:sp>
      <p:pic>
        <p:nvPicPr>
          <p:cNvPr id="2053" name="Picture 4" descr="Mistral AI logo">
            <a:extLst>
              <a:ext uri="{FF2B5EF4-FFF2-40B4-BE49-F238E27FC236}">
                <a16:creationId xmlns:a16="http://schemas.microsoft.com/office/drawing/2014/main" id="{46EF9586-6D11-35FA-E776-22FEAFB4D0C9}"/>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0416" y="3960878"/>
            <a:ext cx="283561" cy="283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2053" descr="A black and green logo&#10;&#10;Description automatically generated">
            <a:extLst>
              <a:ext uri="{FF2B5EF4-FFF2-40B4-BE49-F238E27FC236}">
                <a16:creationId xmlns:a16="http://schemas.microsoft.com/office/drawing/2014/main" id="{9F16224E-F4B6-A486-14F6-64B353F4FB73}"/>
              </a:ext>
            </a:extLst>
          </p:cNvPr>
          <p:cNvPicPr>
            <a:picLocks noChangeAspect="1"/>
          </p:cNvPicPr>
          <p:nvPr/>
        </p:nvPicPr>
        <p:blipFill rotWithShape="1">
          <a:blip r:embed="rId14">
            <a:extLst>
              <a:ext uri="{28A0092B-C50C-407E-A947-70E740481C1C}">
                <a14:useLocalDpi xmlns:a14="http://schemas.microsoft.com/office/drawing/2010/main" val="0"/>
              </a:ext>
            </a:extLst>
          </a:blip>
          <a:srcRect t="-7491" r="80121"/>
          <a:stretch/>
        </p:blipFill>
        <p:spPr>
          <a:xfrm>
            <a:off x="3818662" y="4318222"/>
            <a:ext cx="307068" cy="270725"/>
          </a:xfrm>
          <a:prstGeom prst="rect">
            <a:avLst/>
          </a:prstGeom>
        </p:spPr>
      </p:pic>
      <p:sp>
        <p:nvSpPr>
          <p:cNvPr id="25" name="TextBox 24">
            <a:extLst>
              <a:ext uri="{FF2B5EF4-FFF2-40B4-BE49-F238E27FC236}">
                <a16:creationId xmlns:a16="http://schemas.microsoft.com/office/drawing/2014/main" id="{C9C155B5-A678-201D-3EFD-FDD96884F715}"/>
              </a:ext>
            </a:extLst>
          </p:cNvPr>
          <p:cNvSpPr txBox="1"/>
          <p:nvPr/>
        </p:nvSpPr>
        <p:spPr>
          <a:xfrm>
            <a:off x="7801226" y="1627614"/>
            <a:ext cx="809517" cy="18466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Sans Text"/>
                <a:ea typeface="+mn-ea"/>
                <a:cs typeface="+mn-cs"/>
              </a:rPr>
              <a:t>Knowledge</a:t>
            </a:r>
          </a:p>
        </p:txBody>
      </p:sp>
      <p:pic>
        <p:nvPicPr>
          <p:cNvPr id="28" name="Picture 27" descr="A green and black circular logo&#10;&#10;Description automatically generated">
            <a:extLst>
              <a:ext uri="{FF2B5EF4-FFF2-40B4-BE49-F238E27FC236}">
                <a16:creationId xmlns:a16="http://schemas.microsoft.com/office/drawing/2014/main" id="{899FB7CD-E996-B2B4-2ACF-BCE90C1FA0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69804" y="4842219"/>
            <a:ext cx="316966" cy="316966"/>
          </a:xfrm>
          <a:prstGeom prst="rect">
            <a:avLst/>
          </a:prstGeom>
        </p:spPr>
      </p:pic>
    </p:spTree>
    <p:extLst>
      <p:ext uri="{BB962C8B-B14F-4D97-AF65-F5344CB8AC3E}">
        <p14:creationId xmlns:p14="http://schemas.microsoft.com/office/powerpoint/2010/main" val="5391898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6896D-C38F-F33A-461E-F734ADD417EB}"/>
            </a:ext>
          </a:extLst>
        </p:cNvPr>
        <p:cNvGrpSpPr/>
        <p:nvPr/>
      </p:nvGrpSpPr>
      <p:grpSpPr>
        <a:xfrm>
          <a:off x="0" y="0"/>
          <a:ext cx="0" cy="0"/>
          <a:chOff x="0" y="0"/>
          <a:chExt cx="0" cy="0"/>
        </a:xfrm>
      </p:grpSpPr>
      <p:sp>
        <p:nvSpPr>
          <p:cNvPr id="3" name="Rounded Rectangle 17">
            <a:extLst>
              <a:ext uri="{FF2B5EF4-FFF2-40B4-BE49-F238E27FC236}">
                <a16:creationId xmlns:a16="http://schemas.microsoft.com/office/drawing/2014/main" id="{55EA61FC-3F75-DA4F-605C-AC95C8B703E1}"/>
              </a:ext>
              <a:ext uri="{C183D7F6-B498-43B3-948B-1728B52AA6E4}">
                <adec:decorative xmlns:adec="http://schemas.microsoft.com/office/drawing/2017/decorative" val="1"/>
              </a:ext>
            </a:extLst>
          </p:cNvPr>
          <p:cNvSpPr/>
          <p:nvPr/>
        </p:nvSpPr>
        <p:spPr bwMode="auto">
          <a:xfrm>
            <a:off x="584201" y="962962"/>
            <a:ext cx="11360146" cy="4866111"/>
          </a:xfrm>
          <a:prstGeom prst="roundRect">
            <a:avLst>
              <a:gd name="adj" fmla="val 4284"/>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4" name="Rounded Rectangle 64">
            <a:extLst>
              <a:ext uri="{FF2B5EF4-FFF2-40B4-BE49-F238E27FC236}">
                <a16:creationId xmlns:a16="http://schemas.microsoft.com/office/drawing/2014/main" id="{E10C22AC-D02F-E4EC-D259-40DAE28A47E3}"/>
              </a:ext>
              <a:ext uri="{C183D7F6-B498-43B3-948B-1728B52AA6E4}">
                <adec:decorative xmlns:adec="http://schemas.microsoft.com/office/drawing/2017/decorative" val="1"/>
              </a:ext>
            </a:extLst>
          </p:cNvPr>
          <p:cNvSpPr/>
          <p:nvPr/>
        </p:nvSpPr>
        <p:spPr bwMode="auto">
          <a:xfrm>
            <a:off x="584200" y="1513819"/>
            <a:ext cx="11360147" cy="5232840"/>
          </a:xfrm>
          <a:prstGeom prst="roundRect">
            <a:avLst>
              <a:gd name="adj" fmla="val 3991"/>
            </a:avLst>
          </a:prstGeom>
          <a:solidFill>
            <a:schemeClr val="bg1"/>
          </a:solidFill>
          <a:ln w="12700" cap="rnd">
            <a:gradFill>
              <a:gsLst>
                <a:gs pos="0">
                  <a:schemeClr val="accent3"/>
                </a:gs>
                <a:gs pos="100000">
                  <a:schemeClr val="accent4"/>
                </a:gs>
              </a:gsLst>
              <a:lin ang="2700000" scaled="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sp>
        <p:nvSpPr>
          <p:cNvPr id="26" name="Rounded Rectangle 64">
            <a:extLst>
              <a:ext uri="{FF2B5EF4-FFF2-40B4-BE49-F238E27FC236}">
                <a16:creationId xmlns:a16="http://schemas.microsoft.com/office/drawing/2014/main" id="{F0D3DF95-F04C-7E33-E432-118DAA602360}"/>
              </a:ext>
              <a:ext uri="{C183D7F6-B498-43B3-948B-1728B52AA6E4}">
                <adec:decorative xmlns:adec="http://schemas.microsoft.com/office/drawing/2017/decorative" val="1"/>
              </a:ext>
            </a:extLst>
          </p:cNvPr>
          <p:cNvSpPr/>
          <p:nvPr/>
        </p:nvSpPr>
        <p:spPr bwMode="auto">
          <a:xfrm>
            <a:off x="7738040" y="4743483"/>
            <a:ext cx="4009406" cy="1088450"/>
          </a:xfrm>
          <a:prstGeom prst="roundRect">
            <a:avLst>
              <a:gd name="adj" fmla="val 3991"/>
            </a:avLst>
          </a:prstGeom>
          <a:solidFill>
            <a:srgbClr val="E8E6DF">
              <a:alpha val="45882"/>
            </a:srgbClr>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sp>
        <p:nvSpPr>
          <p:cNvPr id="14" name="Rounded Rectangle 64">
            <a:extLst>
              <a:ext uri="{FF2B5EF4-FFF2-40B4-BE49-F238E27FC236}">
                <a16:creationId xmlns:a16="http://schemas.microsoft.com/office/drawing/2014/main" id="{2AE28358-5823-77D8-2BC7-DB7442A583B6}"/>
              </a:ext>
              <a:ext uri="{C183D7F6-B498-43B3-948B-1728B52AA6E4}">
                <adec:decorative xmlns:adec="http://schemas.microsoft.com/office/drawing/2017/decorative" val="1"/>
              </a:ext>
            </a:extLst>
          </p:cNvPr>
          <p:cNvSpPr/>
          <p:nvPr/>
        </p:nvSpPr>
        <p:spPr bwMode="auto">
          <a:xfrm>
            <a:off x="7734983" y="2004476"/>
            <a:ext cx="4060235" cy="2669813"/>
          </a:xfrm>
          <a:prstGeom prst="roundRect">
            <a:avLst>
              <a:gd name="adj" fmla="val 3991"/>
            </a:avLst>
          </a:prstGeom>
          <a:solidFill>
            <a:srgbClr val="E8E6DF">
              <a:alpha val="45882"/>
            </a:srgbClr>
          </a:solid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sp>
        <p:nvSpPr>
          <p:cNvPr id="2" name="Title 1">
            <a:extLst>
              <a:ext uri="{FF2B5EF4-FFF2-40B4-BE49-F238E27FC236}">
                <a16:creationId xmlns:a16="http://schemas.microsoft.com/office/drawing/2014/main" id="{ED0E6731-05A0-4D5D-97CA-E7BFCD21EF15}"/>
              </a:ext>
            </a:extLst>
          </p:cNvPr>
          <p:cNvSpPr>
            <a:spLocks noGrp="1"/>
          </p:cNvSpPr>
          <p:nvPr>
            <p:ph type="title"/>
          </p:nvPr>
        </p:nvSpPr>
        <p:spPr>
          <a:xfrm>
            <a:off x="588263" y="203530"/>
            <a:ext cx="11018520" cy="677108"/>
          </a:xfrm>
        </p:spPr>
        <p:txBody>
          <a:bodyPr/>
          <a:lstStyle/>
          <a:p>
            <a:r>
              <a:rPr lang="en-US" sz="4400">
                <a:solidFill>
                  <a:schemeClr val="tx1"/>
                </a:solidFill>
                <a:cs typeface="Segoe Sans Text"/>
              </a:rPr>
              <a:t>Introducing</a:t>
            </a:r>
            <a:endParaRPr lang="en-US"/>
          </a:p>
        </p:txBody>
      </p:sp>
      <p:grpSp>
        <p:nvGrpSpPr>
          <p:cNvPr id="6" name="Group 5">
            <a:extLst>
              <a:ext uri="{FF2B5EF4-FFF2-40B4-BE49-F238E27FC236}">
                <a16:creationId xmlns:a16="http://schemas.microsoft.com/office/drawing/2014/main" id="{9116CE42-6C5D-7208-DA4E-8D0EF4FB8501}"/>
              </a:ext>
              <a:ext uri="{C183D7F6-B498-43B3-948B-1728B52AA6E4}">
                <adec:decorative xmlns:adec="http://schemas.microsoft.com/office/drawing/2017/decorative" val="1"/>
              </a:ext>
            </a:extLst>
          </p:cNvPr>
          <p:cNvGrpSpPr/>
          <p:nvPr/>
        </p:nvGrpSpPr>
        <p:grpSpPr>
          <a:xfrm>
            <a:off x="3515342" y="1571367"/>
            <a:ext cx="4040333" cy="4291705"/>
            <a:chOff x="4095182" y="1563538"/>
            <a:chExt cx="4040333" cy="3195515"/>
          </a:xfrm>
        </p:grpSpPr>
        <p:cxnSp>
          <p:nvCxnSpPr>
            <p:cNvPr id="7" name="Straight Connector 6">
              <a:extLst>
                <a:ext uri="{FF2B5EF4-FFF2-40B4-BE49-F238E27FC236}">
                  <a16:creationId xmlns:a16="http://schemas.microsoft.com/office/drawing/2014/main" id="{CB844FFD-61D2-2AD9-5242-91E2779BDF18}"/>
                </a:ext>
              </a:extLst>
            </p:cNvPr>
            <p:cNvCxnSpPr>
              <a:cxnSpLocks/>
            </p:cNvCxnSpPr>
            <p:nvPr/>
          </p:nvCxnSpPr>
          <p:spPr>
            <a:xfrm>
              <a:off x="4095182" y="1563538"/>
              <a:ext cx="0" cy="3104873"/>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123BF5-223A-7AB5-FD14-69B3FB687732}"/>
                </a:ext>
              </a:extLst>
            </p:cNvPr>
            <p:cNvCxnSpPr>
              <a:cxnSpLocks/>
            </p:cNvCxnSpPr>
            <p:nvPr/>
          </p:nvCxnSpPr>
          <p:spPr>
            <a:xfrm>
              <a:off x="8135515" y="1641480"/>
              <a:ext cx="0" cy="3117573"/>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FEFFF0FB-CCC5-0503-BF7E-D9DE8F2E6B7A}"/>
              </a:ext>
            </a:extLst>
          </p:cNvPr>
          <p:cNvSpPr txBox="1"/>
          <p:nvPr/>
        </p:nvSpPr>
        <p:spPr>
          <a:xfrm>
            <a:off x="2690886" y="1009291"/>
            <a:ext cx="6811818" cy="461665"/>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2400" b="1" i="0" u="none" strike="noStrike" kern="0" cap="none" spc="0" normalizeH="0" baseline="0" noProof="0">
                <a:ln>
                  <a:noFill/>
                </a:ln>
                <a:solidFill>
                  <a:srgbClr val="000000"/>
                </a:solidFill>
                <a:effectLst/>
                <a:uLnTx/>
                <a:uFillTx/>
                <a:latin typeface="Segoe Sans Text Semibold"/>
                <a:ea typeface="+mn-ea"/>
                <a:cs typeface="Segoe Sans Text Semibold"/>
              </a:rPr>
              <a:t>Azure AI Foundry SDK – Agent Service</a:t>
            </a:r>
          </a:p>
        </p:txBody>
      </p:sp>
      <p:sp>
        <p:nvSpPr>
          <p:cNvPr id="12" name="Text Placeholder 20">
            <a:extLst>
              <a:ext uri="{FF2B5EF4-FFF2-40B4-BE49-F238E27FC236}">
                <a16:creationId xmlns:a16="http://schemas.microsoft.com/office/drawing/2014/main" id="{453433BD-11B4-4A76-358F-E873A47910AA}"/>
              </a:ext>
            </a:extLst>
          </p:cNvPr>
          <p:cNvSpPr txBox="1">
            <a:spLocks/>
          </p:cNvSpPr>
          <p:nvPr/>
        </p:nvSpPr>
        <p:spPr>
          <a:xfrm>
            <a:off x="314197" y="2199774"/>
            <a:ext cx="3205976"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Azure OpenAI </a:t>
            </a:r>
          </a:p>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Assistants API</a:t>
            </a:r>
          </a:p>
        </p:txBody>
      </p:sp>
      <p:sp>
        <p:nvSpPr>
          <p:cNvPr id="20" name="TextBox 19">
            <a:extLst>
              <a:ext uri="{FF2B5EF4-FFF2-40B4-BE49-F238E27FC236}">
                <a16:creationId xmlns:a16="http://schemas.microsoft.com/office/drawing/2014/main" id="{4BFF5CB8-CA33-60FC-D5BB-A56988029FF2}"/>
              </a:ext>
            </a:extLst>
          </p:cNvPr>
          <p:cNvSpPr txBox="1"/>
          <p:nvPr/>
        </p:nvSpPr>
        <p:spPr>
          <a:xfrm>
            <a:off x="3351835" y="3216808"/>
            <a:ext cx="327013" cy="55399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281933"/>
                </a:solidFill>
                <a:effectLst/>
                <a:uLnTx/>
                <a:uFillTx/>
                <a:latin typeface="Segoe UI" panose="020B0502040204020203" pitchFamily="34" charset="0"/>
                <a:ea typeface="+mn-ea"/>
                <a:cs typeface="Segoe UI" panose="020B0502040204020203" pitchFamily="34" charset="0"/>
              </a:rPr>
              <a:t>+</a:t>
            </a:r>
          </a:p>
        </p:txBody>
      </p:sp>
      <p:sp>
        <p:nvSpPr>
          <p:cNvPr id="21" name="TextBox 20">
            <a:extLst>
              <a:ext uri="{FF2B5EF4-FFF2-40B4-BE49-F238E27FC236}">
                <a16:creationId xmlns:a16="http://schemas.microsoft.com/office/drawing/2014/main" id="{F2AC66E0-8D1D-1656-7999-C61C4F4032E8}"/>
              </a:ext>
            </a:extLst>
          </p:cNvPr>
          <p:cNvSpPr txBox="1"/>
          <p:nvPr/>
        </p:nvSpPr>
        <p:spPr>
          <a:xfrm>
            <a:off x="7362092" y="3193060"/>
            <a:ext cx="327013" cy="553998"/>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281933"/>
                </a:solidFill>
                <a:effectLst/>
                <a:uLnTx/>
                <a:uFillTx/>
                <a:latin typeface="Segoe UI" panose="020B0502040204020203" pitchFamily="34" charset="0"/>
                <a:ea typeface="+mn-ea"/>
                <a:cs typeface="Segoe UI" panose="020B0502040204020203" pitchFamily="34" charset="0"/>
              </a:rPr>
              <a:t>+</a:t>
            </a:r>
          </a:p>
        </p:txBody>
      </p:sp>
      <p:sp>
        <p:nvSpPr>
          <p:cNvPr id="5" name="TextBox 4">
            <a:extLst>
              <a:ext uri="{FF2B5EF4-FFF2-40B4-BE49-F238E27FC236}">
                <a16:creationId xmlns:a16="http://schemas.microsoft.com/office/drawing/2014/main" id="{AB62C073-5D45-A88D-8665-689F9D9A3335}"/>
              </a:ext>
            </a:extLst>
          </p:cNvPr>
          <p:cNvSpPr txBox="1"/>
          <p:nvPr/>
        </p:nvSpPr>
        <p:spPr>
          <a:xfrm>
            <a:off x="7732404" y="1647290"/>
            <a:ext cx="347806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9C5B1"/>
                </a:solidFill>
                <a:effectLst/>
                <a:uLnTx/>
                <a:uFillTx/>
                <a:latin typeface="Segoe Sans Text"/>
                <a:ea typeface="+mn-ea"/>
                <a:cs typeface="+mn-cs"/>
              </a:rPr>
              <a:t>Extensive Ecosystem of Tools</a:t>
            </a:r>
          </a:p>
        </p:txBody>
      </p:sp>
      <p:sp>
        <p:nvSpPr>
          <p:cNvPr id="11" name="TextBox 10">
            <a:extLst>
              <a:ext uri="{FF2B5EF4-FFF2-40B4-BE49-F238E27FC236}">
                <a16:creationId xmlns:a16="http://schemas.microsoft.com/office/drawing/2014/main" id="{C6E3187D-7FDA-E897-6901-5D4D6412009B}"/>
              </a:ext>
            </a:extLst>
          </p:cNvPr>
          <p:cNvSpPr txBox="1"/>
          <p:nvPr/>
        </p:nvSpPr>
        <p:spPr>
          <a:xfrm>
            <a:off x="4396581" y="1666693"/>
            <a:ext cx="176650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9C5B1"/>
                </a:solidFill>
                <a:effectLst/>
                <a:uLnTx/>
                <a:uFillTx/>
                <a:latin typeface="Segoe Sans Text"/>
                <a:ea typeface="+mn-ea"/>
                <a:cs typeface="+mn-cs"/>
              </a:rPr>
              <a:t>Model Catalog</a:t>
            </a:r>
          </a:p>
        </p:txBody>
      </p:sp>
      <p:sp>
        <p:nvSpPr>
          <p:cNvPr id="16" name="TextBox 15">
            <a:extLst>
              <a:ext uri="{FF2B5EF4-FFF2-40B4-BE49-F238E27FC236}">
                <a16:creationId xmlns:a16="http://schemas.microsoft.com/office/drawing/2014/main" id="{EA602F57-0119-9B09-90C3-2472291079B0}"/>
              </a:ext>
            </a:extLst>
          </p:cNvPr>
          <p:cNvSpPr txBox="1"/>
          <p:nvPr/>
        </p:nvSpPr>
        <p:spPr>
          <a:xfrm>
            <a:off x="7788870" y="4763507"/>
            <a:ext cx="54021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3BC4"/>
                </a:solidFill>
                <a:effectLst/>
                <a:uLnTx/>
                <a:uFillTx/>
                <a:latin typeface="Segoe Sans Text"/>
                <a:ea typeface="+mn-ea"/>
                <a:cs typeface="+mn-cs"/>
              </a:rPr>
              <a:t>Actions</a:t>
            </a:r>
          </a:p>
        </p:txBody>
      </p:sp>
      <p:grpSp>
        <p:nvGrpSpPr>
          <p:cNvPr id="35" name="Group 34">
            <a:extLst>
              <a:ext uri="{FF2B5EF4-FFF2-40B4-BE49-F238E27FC236}">
                <a16:creationId xmlns:a16="http://schemas.microsoft.com/office/drawing/2014/main" id="{0BEFE4EA-31B1-3619-51CB-46F587985CB6}"/>
              </a:ext>
            </a:extLst>
          </p:cNvPr>
          <p:cNvGrpSpPr/>
          <p:nvPr/>
        </p:nvGrpSpPr>
        <p:grpSpPr>
          <a:xfrm>
            <a:off x="7998581" y="2298916"/>
            <a:ext cx="3870755" cy="3615658"/>
            <a:chOff x="8691551" y="2188566"/>
            <a:chExt cx="3870755" cy="3615658"/>
          </a:xfrm>
        </p:grpSpPr>
        <p:grpSp>
          <p:nvGrpSpPr>
            <p:cNvPr id="42" name="Group 41">
              <a:extLst>
                <a:ext uri="{FF2B5EF4-FFF2-40B4-BE49-F238E27FC236}">
                  <a16:creationId xmlns:a16="http://schemas.microsoft.com/office/drawing/2014/main" id="{336D3497-6106-8991-0F4B-4CF65E53A803}"/>
                </a:ext>
              </a:extLst>
            </p:cNvPr>
            <p:cNvGrpSpPr/>
            <p:nvPr/>
          </p:nvGrpSpPr>
          <p:grpSpPr>
            <a:xfrm>
              <a:off x="8691551" y="3373378"/>
              <a:ext cx="2035959" cy="312860"/>
              <a:chOff x="8165754" y="4037355"/>
              <a:chExt cx="2035959" cy="312860"/>
            </a:xfrm>
          </p:grpSpPr>
          <p:pic>
            <p:nvPicPr>
              <p:cNvPr id="61" name="Picture 4" descr="Pricing - Azure AI Search | Microsoft Azure">
                <a:extLst>
                  <a:ext uri="{FF2B5EF4-FFF2-40B4-BE49-F238E27FC236}">
                    <a16:creationId xmlns:a16="http://schemas.microsoft.com/office/drawing/2014/main" id="{6448EF2E-86E2-EBC0-DFA1-48E2704A7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754" y="4059642"/>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C2C05AD9-D0EE-CEB9-4FCC-15CF45C40FE1}"/>
                  </a:ext>
                </a:extLst>
              </p:cNvPr>
              <p:cNvSpPr txBox="1"/>
              <p:nvPr/>
            </p:nvSpPr>
            <p:spPr>
              <a:xfrm>
                <a:off x="8724064" y="4037355"/>
                <a:ext cx="1477649"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Azure AI Search</a:t>
                </a:r>
              </a:p>
            </p:txBody>
          </p:sp>
        </p:grpSp>
        <p:grpSp>
          <p:nvGrpSpPr>
            <p:cNvPr id="43" name="Group 42">
              <a:extLst>
                <a:ext uri="{FF2B5EF4-FFF2-40B4-BE49-F238E27FC236}">
                  <a16:creationId xmlns:a16="http://schemas.microsoft.com/office/drawing/2014/main" id="{16E55365-BB7A-C03B-3765-0F4171190C16}"/>
                </a:ext>
              </a:extLst>
            </p:cNvPr>
            <p:cNvGrpSpPr/>
            <p:nvPr/>
          </p:nvGrpSpPr>
          <p:grpSpPr>
            <a:xfrm>
              <a:off x="8871261" y="2188566"/>
              <a:ext cx="3116237" cy="307777"/>
              <a:chOff x="8335073" y="2855915"/>
              <a:chExt cx="3116237" cy="307777"/>
            </a:xfrm>
          </p:grpSpPr>
          <p:pic>
            <p:nvPicPr>
              <p:cNvPr id="59" name="Picture 2" descr="All Microsoft Fabric icons for diagramming - Sam Debruyn">
                <a:extLst>
                  <a:ext uri="{FF2B5EF4-FFF2-40B4-BE49-F238E27FC236}">
                    <a16:creationId xmlns:a16="http://schemas.microsoft.com/office/drawing/2014/main" id="{495A4381-136D-D107-28ED-27BED2250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073" y="2874593"/>
                <a:ext cx="257529" cy="25752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B4E76C6-7C5E-7950-2CA9-156DD4C4E0BB}"/>
                  </a:ext>
                </a:extLst>
              </p:cNvPr>
              <p:cNvSpPr txBox="1"/>
              <p:nvPr/>
            </p:nvSpPr>
            <p:spPr>
              <a:xfrm>
                <a:off x="8712034" y="2855915"/>
                <a:ext cx="2739276"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Microsoft Fabric </a:t>
                </a:r>
                <a:r>
                  <a:rPr kumimoji="0" lang="en-US" sz="1400" b="0" i="0" u="none" strike="noStrike" kern="1200" cap="none" spc="0" normalizeH="0" baseline="0" noProof="0">
                    <a:ln>
                      <a:noFill/>
                    </a:ln>
                    <a:solidFill>
                      <a:srgbClr val="000000"/>
                    </a:solidFill>
                    <a:effectLst/>
                    <a:uLnTx/>
                    <a:uFillTx/>
                    <a:latin typeface="Segoe Sans Text Semibold"/>
                    <a:ea typeface="+mn-ea"/>
                    <a:cs typeface="Segoe Sans Text"/>
                  </a:rPr>
                  <a:t>(coming soon)</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4" name="Group 43">
              <a:extLst>
                <a:ext uri="{FF2B5EF4-FFF2-40B4-BE49-F238E27FC236}">
                  <a16:creationId xmlns:a16="http://schemas.microsoft.com/office/drawing/2014/main" id="{8611CE7E-EB7C-46D2-7E0B-CFCE003195C9}"/>
                </a:ext>
              </a:extLst>
            </p:cNvPr>
            <p:cNvGrpSpPr/>
            <p:nvPr/>
          </p:nvGrpSpPr>
          <p:grpSpPr>
            <a:xfrm>
              <a:off x="8693605" y="2533528"/>
              <a:ext cx="2900872" cy="367898"/>
              <a:chOff x="8167808" y="3188372"/>
              <a:chExt cx="2900872" cy="367898"/>
            </a:xfrm>
          </p:grpSpPr>
          <p:pic>
            <p:nvPicPr>
              <p:cNvPr id="57" name="Picture 6" descr="Download Microsoft SharePoint Logo in SVG Vector or PNG File ...">
                <a:extLst>
                  <a:ext uri="{FF2B5EF4-FFF2-40B4-BE49-F238E27FC236}">
                    <a16:creationId xmlns:a16="http://schemas.microsoft.com/office/drawing/2014/main" id="{B9CDE78C-26E3-F851-2E44-B6AA362408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808" y="3188372"/>
                <a:ext cx="551846" cy="367898"/>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566C3884-997C-7471-A871-44DF0B98446A}"/>
                  </a:ext>
                </a:extLst>
              </p:cNvPr>
              <p:cNvSpPr txBox="1"/>
              <p:nvPr/>
            </p:nvSpPr>
            <p:spPr>
              <a:xfrm>
                <a:off x="8716561" y="3205393"/>
                <a:ext cx="2352119"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SharePoint </a:t>
                </a:r>
                <a:r>
                  <a:rPr kumimoji="0" lang="en-US" sz="1400" b="0" i="0" u="none" strike="noStrike" kern="1200" cap="none" spc="0" normalizeH="0" baseline="0" noProof="0">
                    <a:ln>
                      <a:noFill/>
                    </a:ln>
                    <a:solidFill>
                      <a:srgbClr val="000000"/>
                    </a:solidFill>
                    <a:effectLst/>
                    <a:uLnTx/>
                    <a:uFillTx/>
                    <a:latin typeface="Segoe Sans Text Semibold"/>
                    <a:ea typeface="+mn-ea"/>
                    <a:cs typeface="Segoe Sans Text"/>
                  </a:rPr>
                  <a:t>(coming soon) </a:t>
                </a:r>
              </a:p>
            </p:txBody>
          </p:sp>
        </p:grpSp>
        <p:grpSp>
          <p:nvGrpSpPr>
            <p:cNvPr id="45" name="Group 44">
              <a:extLst>
                <a:ext uri="{FF2B5EF4-FFF2-40B4-BE49-F238E27FC236}">
                  <a16:creationId xmlns:a16="http://schemas.microsoft.com/office/drawing/2014/main" id="{E8D5F307-C5C3-27DC-06D7-46631BDD19EA}"/>
                </a:ext>
              </a:extLst>
            </p:cNvPr>
            <p:cNvGrpSpPr/>
            <p:nvPr/>
          </p:nvGrpSpPr>
          <p:grpSpPr>
            <a:xfrm>
              <a:off x="8886541" y="2963965"/>
              <a:ext cx="2830775" cy="307777"/>
              <a:chOff x="8360744" y="3618728"/>
              <a:chExt cx="2830775" cy="307777"/>
            </a:xfrm>
          </p:grpSpPr>
          <p:pic>
            <p:nvPicPr>
              <p:cNvPr id="55" name="Picture 4">
                <a:extLst>
                  <a:ext uri="{FF2B5EF4-FFF2-40B4-BE49-F238E27FC236}">
                    <a16:creationId xmlns:a16="http://schemas.microsoft.com/office/drawing/2014/main" id="{5DDA7917-FB7F-B4FB-CAE8-958D33D6C7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0744" y="3634828"/>
                <a:ext cx="159864" cy="24147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17827461-34FE-7AB6-7B64-D262A791C870}"/>
                  </a:ext>
                </a:extLst>
              </p:cNvPr>
              <p:cNvSpPr txBox="1"/>
              <p:nvPr/>
            </p:nvSpPr>
            <p:spPr>
              <a:xfrm>
                <a:off x="8708788" y="3618728"/>
                <a:ext cx="2482731"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Grounding with Bing Search</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6" name="Group 45">
              <a:extLst>
                <a:ext uri="{FF2B5EF4-FFF2-40B4-BE49-F238E27FC236}">
                  <a16:creationId xmlns:a16="http://schemas.microsoft.com/office/drawing/2014/main" id="{25474C44-FE23-7AD6-0449-F08F130B24E6}"/>
                </a:ext>
              </a:extLst>
            </p:cNvPr>
            <p:cNvGrpSpPr/>
            <p:nvPr/>
          </p:nvGrpSpPr>
          <p:grpSpPr>
            <a:xfrm>
              <a:off x="8810385" y="4748076"/>
              <a:ext cx="3318727" cy="307777"/>
              <a:chOff x="8241561" y="5362790"/>
              <a:chExt cx="3318727" cy="307777"/>
            </a:xfrm>
          </p:grpSpPr>
          <p:pic>
            <p:nvPicPr>
              <p:cNvPr id="53" name="Picture 6" descr="Logic App Service | Microsoft Azure">
                <a:extLst>
                  <a:ext uri="{FF2B5EF4-FFF2-40B4-BE49-F238E27FC236}">
                    <a16:creationId xmlns:a16="http://schemas.microsoft.com/office/drawing/2014/main" id="{2A0F6B1B-BB03-9194-FEAD-2E061E13C6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1561" y="5437901"/>
                <a:ext cx="386912" cy="20312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E57347F0-E58F-518F-FCEB-83730A336EE7}"/>
                  </a:ext>
                </a:extLst>
              </p:cNvPr>
              <p:cNvSpPr txBox="1"/>
              <p:nvPr/>
            </p:nvSpPr>
            <p:spPr>
              <a:xfrm>
                <a:off x="8716561" y="5362790"/>
                <a:ext cx="2843727"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Azure Logic Apps (coming soon)</a:t>
                </a:r>
              </a:p>
            </p:txBody>
          </p:sp>
        </p:grpSp>
        <p:grpSp>
          <p:nvGrpSpPr>
            <p:cNvPr id="47" name="Group 46">
              <a:extLst>
                <a:ext uri="{FF2B5EF4-FFF2-40B4-BE49-F238E27FC236}">
                  <a16:creationId xmlns:a16="http://schemas.microsoft.com/office/drawing/2014/main" id="{B7095E3C-CAD5-1D7F-6E5B-456F734764AA}"/>
                </a:ext>
              </a:extLst>
            </p:cNvPr>
            <p:cNvGrpSpPr/>
            <p:nvPr/>
          </p:nvGrpSpPr>
          <p:grpSpPr>
            <a:xfrm>
              <a:off x="8844482" y="5114074"/>
              <a:ext cx="2909276" cy="318719"/>
              <a:chOff x="8275658" y="5731480"/>
              <a:chExt cx="2909276" cy="318719"/>
            </a:xfrm>
          </p:grpSpPr>
          <p:pic>
            <p:nvPicPr>
              <p:cNvPr id="51" name="Picture 4" descr="OpenAPI - Reviews, Pros &amp; Cons | Companies using OpenAPI">
                <a:extLst>
                  <a:ext uri="{FF2B5EF4-FFF2-40B4-BE49-F238E27FC236}">
                    <a16:creationId xmlns:a16="http://schemas.microsoft.com/office/drawing/2014/main" id="{289121B1-4B9A-4C94-578F-AAE00E4688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658" y="5731480"/>
                <a:ext cx="318719" cy="31871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A6E0D05-186F-AD15-9269-4D8430AF0676}"/>
                  </a:ext>
                </a:extLst>
              </p:cNvPr>
              <p:cNvSpPr txBox="1"/>
              <p:nvPr/>
            </p:nvSpPr>
            <p:spPr>
              <a:xfrm>
                <a:off x="8711180" y="5738443"/>
                <a:ext cx="2473754"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OpenAPI 3.0 Specified Tools</a:t>
                </a:r>
              </a:p>
            </p:txBody>
          </p:sp>
        </p:grpSp>
        <p:grpSp>
          <p:nvGrpSpPr>
            <p:cNvPr id="48" name="Group 47">
              <a:extLst>
                <a:ext uri="{FF2B5EF4-FFF2-40B4-BE49-F238E27FC236}">
                  <a16:creationId xmlns:a16="http://schemas.microsoft.com/office/drawing/2014/main" id="{66B35F7F-4AFD-EFF1-F600-7098469D6605}"/>
                </a:ext>
              </a:extLst>
            </p:cNvPr>
            <p:cNvGrpSpPr/>
            <p:nvPr/>
          </p:nvGrpSpPr>
          <p:grpSpPr>
            <a:xfrm>
              <a:off x="8810385" y="5417309"/>
              <a:ext cx="1966049" cy="386915"/>
              <a:chOff x="8241561" y="6084658"/>
              <a:chExt cx="1966049" cy="386915"/>
            </a:xfrm>
          </p:grpSpPr>
          <p:pic>
            <p:nvPicPr>
              <p:cNvPr id="49" name="Picture 2" descr="Azure_Functions - Greenfinch Technology">
                <a:extLst>
                  <a:ext uri="{FF2B5EF4-FFF2-40B4-BE49-F238E27FC236}">
                    <a16:creationId xmlns:a16="http://schemas.microsoft.com/office/drawing/2014/main" id="{234AEF77-7DB4-56A9-3E69-91896F9458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1561" y="6084658"/>
                <a:ext cx="386915" cy="38691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7A284EE-FD6B-9F0C-3C96-9DB6BC080E1B}"/>
                  </a:ext>
                </a:extLst>
              </p:cNvPr>
              <p:cNvSpPr txBox="1"/>
              <p:nvPr/>
            </p:nvSpPr>
            <p:spPr>
              <a:xfrm>
                <a:off x="8716561" y="6128575"/>
                <a:ext cx="1491049"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Azure Functions</a:t>
                </a:r>
              </a:p>
            </p:txBody>
          </p:sp>
        </p:grpSp>
        <p:sp>
          <p:nvSpPr>
            <p:cNvPr id="9" name="TextBox 8">
              <a:extLst>
                <a:ext uri="{FF2B5EF4-FFF2-40B4-BE49-F238E27FC236}">
                  <a16:creationId xmlns:a16="http://schemas.microsoft.com/office/drawing/2014/main" id="{6B1F007B-6039-064B-7CF5-8D926A4227BD}"/>
                </a:ext>
              </a:extLst>
            </p:cNvPr>
            <p:cNvSpPr txBox="1"/>
            <p:nvPr/>
          </p:nvSpPr>
          <p:spPr>
            <a:xfrm>
              <a:off x="9249861" y="3787316"/>
              <a:ext cx="3312445"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Your own licensed data (coming soon)</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BED832D5-C538-1C0F-6457-5F930FB3B8E6}"/>
                </a:ext>
              </a:extLst>
            </p:cNvPr>
            <p:cNvSpPr txBox="1"/>
            <p:nvPr/>
          </p:nvSpPr>
          <p:spPr>
            <a:xfrm>
              <a:off x="9249861" y="4209565"/>
              <a:ext cx="2261838" cy="307777"/>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a:rPr>
                <a:t>Files (local or Azure Blob)</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13" name="Picture 12" descr="A blue shopping bag with a white cloud on it&#10;&#10;Description automatically generated">
              <a:extLst>
                <a:ext uri="{FF2B5EF4-FFF2-40B4-BE49-F238E27FC236}">
                  <a16:creationId xmlns:a16="http://schemas.microsoft.com/office/drawing/2014/main" id="{0F1DE6EC-F63F-4CAF-C7B8-582CD8058521}"/>
                </a:ext>
              </a:extLst>
            </p:cNvPr>
            <p:cNvPicPr>
              <a:picLocks noChangeAspect="1"/>
            </p:cNvPicPr>
            <p:nvPr/>
          </p:nvPicPr>
          <p:blipFill>
            <a:blip r:embed="rId10"/>
            <a:stretch>
              <a:fillRect/>
            </a:stretch>
          </p:blipFill>
          <p:spPr>
            <a:xfrm>
              <a:off x="8849743" y="3774569"/>
              <a:ext cx="327660" cy="342900"/>
            </a:xfrm>
            <a:prstGeom prst="rect">
              <a:avLst/>
            </a:prstGeom>
          </p:spPr>
        </p:pic>
        <p:pic>
          <p:nvPicPr>
            <p:cNvPr id="17" name="Picture 16" descr="A blue and white rectangular object with white stripes&#10;&#10;Description automatically generated">
              <a:extLst>
                <a:ext uri="{FF2B5EF4-FFF2-40B4-BE49-F238E27FC236}">
                  <a16:creationId xmlns:a16="http://schemas.microsoft.com/office/drawing/2014/main" id="{DA5664AB-17C1-942B-6DDB-62F9142BF758}"/>
                </a:ext>
              </a:extLst>
            </p:cNvPr>
            <p:cNvPicPr>
              <a:picLocks noChangeAspect="1"/>
            </p:cNvPicPr>
            <p:nvPr/>
          </p:nvPicPr>
          <p:blipFill>
            <a:blip r:embed="rId11"/>
            <a:stretch>
              <a:fillRect/>
            </a:stretch>
          </p:blipFill>
          <p:spPr>
            <a:xfrm>
              <a:off x="8841353" y="4250297"/>
              <a:ext cx="327660" cy="337859"/>
            </a:xfrm>
            <a:prstGeom prst="rect">
              <a:avLst/>
            </a:prstGeom>
          </p:spPr>
        </p:pic>
      </p:grpSp>
      <p:sp>
        <p:nvSpPr>
          <p:cNvPr id="19" name="TextBox 18">
            <a:extLst>
              <a:ext uri="{FF2B5EF4-FFF2-40B4-BE49-F238E27FC236}">
                <a16:creationId xmlns:a16="http://schemas.microsoft.com/office/drawing/2014/main" id="{79572318-8D20-81DB-8181-F0C338B9716B}"/>
              </a:ext>
            </a:extLst>
          </p:cNvPr>
          <p:cNvSpPr txBox="1"/>
          <p:nvPr/>
        </p:nvSpPr>
        <p:spPr>
          <a:xfrm>
            <a:off x="1369681" y="3125881"/>
            <a:ext cx="1057982"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File S</a:t>
            </a:r>
            <a:r>
              <a:rPr kumimoji="0" lang="en-US" sz="1400" b="1" i="0" u="none" strike="noStrike" kern="1200" cap="none" spc="0" normalizeH="0" baseline="0" noProof="0" err="1">
                <a:ln>
                  <a:noFill/>
                </a:ln>
                <a:solidFill>
                  <a:srgbClr val="000000"/>
                </a:solidFill>
                <a:effectLst/>
                <a:uLnTx/>
                <a:uFillTx/>
                <a:latin typeface="Segoe Sans Text Semibold" pitchFamily="2" charset="0"/>
                <a:ea typeface="+mn-ea"/>
                <a:cs typeface="Segoe Sans Text" pitchFamily="2" charset="0"/>
              </a:rPr>
              <a:t>earch</a:t>
            </a:r>
            <a:endParaRPr kumimoji="0" lang="en-US" sz="14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endParaRPr>
          </a:p>
        </p:txBody>
      </p:sp>
      <p:pic>
        <p:nvPicPr>
          <p:cNvPr id="22" name="Picture 21" descr="A blue square with a black star&#10;&#10;Description automatically generated">
            <a:extLst>
              <a:ext uri="{FF2B5EF4-FFF2-40B4-BE49-F238E27FC236}">
                <a16:creationId xmlns:a16="http://schemas.microsoft.com/office/drawing/2014/main" id="{A98A05AE-8482-2D73-4F4D-59CDFACE3DE1}"/>
              </a:ext>
            </a:extLst>
          </p:cNvPr>
          <p:cNvPicPr>
            <a:picLocks noChangeAspect="1"/>
          </p:cNvPicPr>
          <p:nvPr/>
        </p:nvPicPr>
        <p:blipFill>
          <a:blip r:embed="rId12"/>
          <a:stretch>
            <a:fillRect/>
          </a:stretch>
        </p:blipFill>
        <p:spPr>
          <a:xfrm>
            <a:off x="1033978" y="3113189"/>
            <a:ext cx="356870" cy="356870"/>
          </a:xfrm>
          <a:prstGeom prst="rect">
            <a:avLst/>
          </a:prstGeom>
        </p:spPr>
      </p:pic>
      <p:sp>
        <p:nvSpPr>
          <p:cNvPr id="23" name="TextBox 22">
            <a:extLst>
              <a:ext uri="{FF2B5EF4-FFF2-40B4-BE49-F238E27FC236}">
                <a16:creationId xmlns:a16="http://schemas.microsoft.com/office/drawing/2014/main" id="{827F6244-26CA-7533-29A8-BDB464CF1FCE}"/>
              </a:ext>
            </a:extLst>
          </p:cNvPr>
          <p:cNvSpPr txBox="1"/>
          <p:nvPr/>
        </p:nvSpPr>
        <p:spPr>
          <a:xfrm>
            <a:off x="1362860" y="3509710"/>
            <a:ext cx="1547860" cy="307777"/>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4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Code Interpreter</a:t>
            </a:r>
          </a:p>
        </p:txBody>
      </p:sp>
      <p:pic>
        <p:nvPicPr>
          <p:cNvPr id="24" name="Picture 23" descr="A blue square with a black star&#10;&#10;Description automatically generated">
            <a:extLst>
              <a:ext uri="{FF2B5EF4-FFF2-40B4-BE49-F238E27FC236}">
                <a16:creationId xmlns:a16="http://schemas.microsoft.com/office/drawing/2014/main" id="{E9D589B1-10BA-9009-4B3C-3A333C6AD2F9}"/>
              </a:ext>
            </a:extLst>
          </p:cNvPr>
          <p:cNvPicPr>
            <a:picLocks noChangeAspect="1"/>
          </p:cNvPicPr>
          <p:nvPr/>
        </p:nvPicPr>
        <p:blipFill>
          <a:blip r:embed="rId12"/>
          <a:stretch>
            <a:fillRect/>
          </a:stretch>
        </p:blipFill>
        <p:spPr>
          <a:xfrm>
            <a:off x="1027157" y="3497018"/>
            <a:ext cx="356870" cy="356870"/>
          </a:xfrm>
          <a:prstGeom prst="rect">
            <a:avLst/>
          </a:prstGeom>
        </p:spPr>
      </p:pic>
      <p:sp>
        <p:nvSpPr>
          <p:cNvPr id="29" name="Text Placeholder 20">
            <a:extLst>
              <a:ext uri="{FF2B5EF4-FFF2-40B4-BE49-F238E27FC236}">
                <a16:creationId xmlns:a16="http://schemas.microsoft.com/office/drawing/2014/main" id="{612F0140-0A3D-D4A4-7675-E7D659890E30}"/>
              </a:ext>
            </a:extLst>
          </p:cNvPr>
          <p:cNvSpPr txBox="1">
            <a:spLocks/>
          </p:cNvSpPr>
          <p:nvPr/>
        </p:nvSpPr>
        <p:spPr>
          <a:xfrm>
            <a:off x="4276693" y="2303431"/>
            <a:ext cx="3205976" cy="409028"/>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Azure OpenAI 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(GPT-4o, GPT-4o mini)</a:t>
            </a:r>
          </a:p>
        </p:txBody>
      </p:sp>
      <p:pic>
        <p:nvPicPr>
          <p:cNvPr id="30" name="Picture 29" descr="A blue square with a black star&#10;&#10;Description automatically generated">
            <a:extLst>
              <a:ext uri="{FF2B5EF4-FFF2-40B4-BE49-F238E27FC236}">
                <a16:creationId xmlns:a16="http://schemas.microsoft.com/office/drawing/2014/main" id="{768938BD-73D4-FD39-9B00-10E39DFD0FFD}"/>
              </a:ext>
            </a:extLst>
          </p:cNvPr>
          <p:cNvPicPr>
            <a:picLocks noChangeAspect="1"/>
          </p:cNvPicPr>
          <p:nvPr/>
        </p:nvPicPr>
        <p:blipFill>
          <a:blip r:embed="rId12"/>
          <a:stretch>
            <a:fillRect/>
          </a:stretch>
        </p:blipFill>
        <p:spPr>
          <a:xfrm>
            <a:off x="3768478" y="2315464"/>
            <a:ext cx="409027" cy="409027"/>
          </a:xfrm>
          <a:prstGeom prst="rect">
            <a:avLst/>
          </a:prstGeom>
        </p:spPr>
      </p:pic>
      <p:sp>
        <p:nvSpPr>
          <p:cNvPr id="31" name="Text Placeholder 20">
            <a:extLst>
              <a:ext uri="{FF2B5EF4-FFF2-40B4-BE49-F238E27FC236}">
                <a16:creationId xmlns:a16="http://schemas.microsoft.com/office/drawing/2014/main" id="{12418A00-EB49-15AA-59E7-0EFFE1E6AA9F}"/>
              </a:ext>
            </a:extLst>
          </p:cNvPr>
          <p:cNvSpPr txBox="1">
            <a:spLocks/>
          </p:cNvSpPr>
          <p:nvPr/>
        </p:nvSpPr>
        <p:spPr>
          <a:xfrm>
            <a:off x="4237701" y="3411710"/>
            <a:ext cx="2995347" cy="1808249"/>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20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Models-as-a-Service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4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endParaRP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Llama 3.1-405B-Instruct</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Mistral Large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Segoe Sans Text Semibold" pitchFamily="2" charset="0"/>
                <a:ea typeface="+mn-ea"/>
                <a:cs typeface="Segoe Sans Text Semibold" pitchFamily="2" charset="0"/>
              </a:rPr>
              <a:t>Cohere-Command-R-Plus</a:t>
            </a:r>
          </a:p>
        </p:txBody>
      </p:sp>
      <p:pic>
        <p:nvPicPr>
          <p:cNvPr id="32" name="Picture 2" descr="Meta for Work">
            <a:extLst>
              <a:ext uri="{FF2B5EF4-FFF2-40B4-BE49-F238E27FC236}">
                <a16:creationId xmlns:a16="http://schemas.microsoft.com/office/drawing/2014/main" id="{68638782-03C6-2A28-46F8-8BAD3BFE169A}"/>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4983" y="3987650"/>
            <a:ext cx="436017" cy="436017"/>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E9DB4A0C-C0FB-9050-FFAA-BC5B4F977F16}"/>
              </a:ext>
            </a:extLst>
          </p:cNvPr>
          <p:cNvCxnSpPr>
            <a:cxnSpLocks/>
          </p:cNvCxnSpPr>
          <p:nvPr/>
        </p:nvCxnSpPr>
        <p:spPr>
          <a:xfrm flipH="1" flipV="1">
            <a:off x="728663" y="5951033"/>
            <a:ext cx="11082335" cy="3974"/>
          </a:xfrm>
          <a:prstGeom prst="line">
            <a:avLst/>
          </a:prstGeom>
          <a:ln w="12700" cap="rnd">
            <a:solidFill>
              <a:schemeClr val="bg1">
                <a:lumMod val="8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0727F8-A3D2-0389-91B2-CB11022B8F80}"/>
              </a:ext>
            </a:extLst>
          </p:cNvPr>
          <p:cNvSpPr txBox="1"/>
          <p:nvPr/>
        </p:nvSpPr>
        <p:spPr>
          <a:xfrm>
            <a:off x="5058009" y="5969567"/>
            <a:ext cx="310565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9C5B1"/>
                </a:solidFill>
                <a:effectLst/>
                <a:uLnTx/>
                <a:uFillTx/>
                <a:latin typeface="Segoe Sans Text"/>
                <a:ea typeface="+mn-ea"/>
                <a:cs typeface="+mn-cs"/>
              </a:rPr>
              <a:t>Built-In Enterprise Readiness</a:t>
            </a:r>
          </a:p>
        </p:txBody>
      </p:sp>
      <p:sp>
        <p:nvSpPr>
          <p:cNvPr id="39" name="TextBox 38">
            <a:extLst>
              <a:ext uri="{FF2B5EF4-FFF2-40B4-BE49-F238E27FC236}">
                <a16:creationId xmlns:a16="http://schemas.microsoft.com/office/drawing/2014/main" id="{8B9253BB-B86E-DD7D-073F-11982DC0311F}"/>
              </a:ext>
            </a:extLst>
          </p:cNvPr>
          <p:cNvSpPr txBox="1"/>
          <p:nvPr/>
        </p:nvSpPr>
        <p:spPr>
          <a:xfrm>
            <a:off x="701916" y="6298776"/>
            <a:ext cx="1605981" cy="461665"/>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a:ea typeface="+mn-ea"/>
                <a:cs typeface="Segoe Sans Text"/>
              </a:rPr>
              <a:t>BYO-file storage </a:t>
            </a:r>
            <a:r>
              <a:rPr kumimoji="0" lang="en-US" sz="1200" b="0" i="0" u="none" strike="noStrike" kern="1200" cap="none" spc="0" normalizeH="0" baseline="0" noProof="0">
                <a:ln>
                  <a:noFill/>
                </a:ln>
                <a:solidFill>
                  <a:srgbClr val="000000"/>
                </a:solidFill>
                <a:effectLst/>
                <a:uLnTx/>
                <a:uFillTx/>
                <a:latin typeface="Segoe Sans Text Semibold"/>
                <a:ea typeface="+mn-ea"/>
                <a:cs typeface="Segoe Sans Text"/>
              </a:rPr>
              <a:t>(coming soon)</a:t>
            </a:r>
            <a:endParaRPr kumimoji="0" lang="en-US" sz="1200" b="0"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endParaRPr>
          </a:p>
        </p:txBody>
      </p:sp>
      <p:sp>
        <p:nvSpPr>
          <p:cNvPr id="63" name="TextBox 62">
            <a:extLst>
              <a:ext uri="{FF2B5EF4-FFF2-40B4-BE49-F238E27FC236}">
                <a16:creationId xmlns:a16="http://schemas.microsoft.com/office/drawing/2014/main" id="{56F1E19B-AE5A-76A5-DB1B-830147587960}"/>
              </a:ext>
            </a:extLst>
          </p:cNvPr>
          <p:cNvSpPr txBox="1"/>
          <p:nvPr/>
        </p:nvSpPr>
        <p:spPr>
          <a:xfrm>
            <a:off x="2241842" y="6295347"/>
            <a:ext cx="1729920"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BYO-search index</a:t>
            </a:r>
          </a:p>
        </p:txBody>
      </p:sp>
      <p:sp>
        <p:nvSpPr>
          <p:cNvPr id="2048" name="TextBox 2047">
            <a:extLst>
              <a:ext uri="{FF2B5EF4-FFF2-40B4-BE49-F238E27FC236}">
                <a16:creationId xmlns:a16="http://schemas.microsoft.com/office/drawing/2014/main" id="{56103069-9C40-7663-DEA3-511C6EDFC93F}"/>
              </a:ext>
            </a:extLst>
          </p:cNvPr>
          <p:cNvSpPr txBox="1"/>
          <p:nvPr/>
        </p:nvSpPr>
        <p:spPr>
          <a:xfrm>
            <a:off x="3847823" y="6298776"/>
            <a:ext cx="1851018"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BYO-thread storage</a:t>
            </a:r>
          </a:p>
        </p:txBody>
      </p:sp>
      <p:sp>
        <p:nvSpPr>
          <p:cNvPr id="2049" name="TextBox 2048">
            <a:extLst>
              <a:ext uri="{FF2B5EF4-FFF2-40B4-BE49-F238E27FC236}">
                <a16:creationId xmlns:a16="http://schemas.microsoft.com/office/drawing/2014/main" id="{022F621B-1BD2-154F-12CC-914F17F41152}"/>
              </a:ext>
            </a:extLst>
          </p:cNvPr>
          <p:cNvSpPr txBox="1"/>
          <p:nvPr/>
        </p:nvSpPr>
        <p:spPr>
          <a:xfrm>
            <a:off x="5615755" y="6302857"/>
            <a:ext cx="1851018" cy="461665"/>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a:ea typeface="+mn-ea"/>
                <a:cs typeface="Segoe Sans Text"/>
              </a:rPr>
              <a:t>BYO-virtual network (coming soon)</a:t>
            </a:r>
            <a:endParaRPr kumimoji="0" lang="en-US" sz="12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endParaRPr>
          </a:p>
        </p:txBody>
      </p:sp>
      <p:sp>
        <p:nvSpPr>
          <p:cNvPr id="2051" name="TextBox 2050">
            <a:extLst>
              <a:ext uri="{FF2B5EF4-FFF2-40B4-BE49-F238E27FC236}">
                <a16:creationId xmlns:a16="http://schemas.microsoft.com/office/drawing/2014/main" id="{0D5A4BDB-7207-7811-ACCF-60D84D3E7241}"/>
              </a:ext>
            </a:extLst>
          </p:cNvPr>
          <p:cNvSpPr txBox="1"/>
          <p:nvPr/>
        </p:nvSpPr>
        <p:spPr>
          <a:xfrm>
            <a:off x="7426331" y="6307667"/>
            <a:ext cx="2653673"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OBO Authorization Support</a:t>
            </a:r>
          </a:p>
        </p:txBody>
      </p:sp>
      <p:sp>
        <p:nvSpPr>
          <p:cNvPr id="2052" name="TextBox 2051">
            <a:extLst>
              <a:ext uri="{FF2B5EF4-FFF2-40B4-BE49-F238E27FC236}">
                <a16:creationId xmlns:a16="http://schemas.microsoft.com/office/drawing/2014/main" id="{D9004A56-0224-0C2C-B3A7-5A032E18284C}"/>
              </a:ext>
            </a:extLst>
          </p:cNvPr>
          <p:cNvSpPr txBox="1"/>
          <p:nvPr/>
        </p:nvSpPr>
        <p:spPr>
          <a:xfrm>
            <a:off x="9874143" y="6310861"/>
            <a:ext cx="2179316" cy="276999"/>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1"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Enhanced Observability</a:t>
            </a:r>
          </a:p>
        </p:txBody>
      </p:sp>
      <p:pic>
        <p:nvPicPr>
          <p:cNvPr id="2053" name="Picture 4" descr="Mistral AI logo">
            <a:extLst>
              <a:ext uri="{FF2B5EF4-FFF2-40B4-BE49-F238E27FC236}">
                <a16:creationId xmlns:a16="http://schemas.microsoft.com/office/drawing/2014/main" id="{01CFD0D3-7DDE-CA54-B075-1591D37EF7AF}"/>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1211" y="4377972"/>
            <a:ext cx="283561" cy="2835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2053" descr="A black and green logo&#10;&#10;Description automatically generated">
            <a:extLst>
              <a:ext uri="{FF2B5EF4-FFF2-40B4-BE49-F238E27FC236}">
                <a16:creationId xmlns:a16="http://schemas.microsoft.com/office/drawing/2014/main" id="{28D25A52-DEE5-FDBF-6AE0-E93F2461C4EC}"/>
              </a:ext>
            </a:extLst>
          </p:cNvPr>
          <p:cNvPicPr>
            <a:picLocks noChangeAspect="1"/>
          </p:cNvPicPr>
          <p:nvPr/>
        </p:nvPicPr>
        <p:blipFill rotWithShape="1">
          <a:blip r:embed="rId15">
            <a:extLst>
              <a:ext uri="{28A0092B-C50C-407E-A947-70E740481C1C}">
                <a14:useLocalDpi xmlns:a14="http://schemas.microsoft.com/office/drawing/2010/main" val="0"/>
              </a:ext>
            </a:extLst>
          </a:blip>
          <a:srcRect t="-7491" r="80121"/>
          <a:stretch/>
        </p:blipFill>
        <p:spPr>
          <a:xfrm>
            <a:off x="3819457" y="4735316"/>
            <a:ext cx="307068" cy="270725"/>
          </a:xfrm>
          <a:prstGeom prst="rect">
            <a:avLst/>
          </a:prstGeom>
        </p:spPr>
      </p:pic>
      <p:sp>
        <p:nvSpPr>
          <p:cNvPr id="25" name="TextBox 24">
            <a:extLst>
              <a:ext uri="{FF2B5EF4-FFF2-40B4-BE49-F238E27FC236}">
                <a16:creationId xmlns:a16="http://schemas.microsoft.com/office/drawing/2014/main" id="{1357044D-2C4C-5AE0-3698-527019B311C0}"/>
              </a:ext>
            </a:extLst>
          </p:cNvPr>
          <p:cNvSpPr txBox="1"/>
          <p:nvPr/>
        </p:nvSpPr>
        <p:spPr>
          <a:xfrm>
            <a:off x="7802021" y="2076607"/>
            <a:ext cx="809517" cy="18466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03BC4"/>
                </a:solidFill>
                <a:effectLst/>
                <a:uLnTx/>
                <a:uFillTx/>
                <a:latin typeface="Segoe Sans Text"/>
                <a:ea typeface="+mn-ea"/>
                <a:cs typeface="+mn-cs"/>
              </a:rPr>
              <a:t>Knowledge</a:t>
            </a:r>
          </a:p>
        </p:txBody>
      </p:sp>
    </p:spTree>
    <p:extLst>
      <p:ext uri="{BB962C8B-B14F-4D97-AF65-F5344CB8AC3E}">
        <p14:creationId xmlns:p14="http://schemas.microsoft.com/office/powerpoint/2010/main" val="10761703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A16A3-5116-71B4-1BF1-F0DE911363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09569-9032-E52C-7D68-D794B6AAAA29}"/>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flip="none" rotWithShape="1">
                  <a:gsLst>
                    <a:gs pos="50000">
                      <a:srgbClr val="49C5B1"/>
                    </a:gs>
                    <a:gs pos="0">
                      <a:srgbClr val="8DE971"/>
                    </a:gs>
                  </a:gsLst>
                  <a:path path="circle">
                    <a:fillToRect l="100000" t="100000"/>
                  </a:path>
                  <a:tileRect r="-100000" b="-100000"/>
                </a:gradFill>
                <a:effectLst/>
                <a:uLnTx/>
                <a:uFillTx/>
                <a:latin typeface="Segoe Sans Text Semibold"/>
                <a:ea typeface="+mn-ea"/>
                <a:cs typeface="Segoe Sans Text" pitchFamily="2" charset="0"/>
              </a:rPr>
              <a:t>How does your agent work?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7BC2118-42E2-5FED-8872-ECC75A1F9014}"/>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Step 1:  </a:t>
            </a:r>
            <a:b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Create an Agent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Step 2:  </a:t>
            </a:r>
            <a:b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Create a Thread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Step 3: </a:t>
            </a:r>
            <a:b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Run the Agent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Step 5:  </a:t>
            </a:r>
            <a:b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Check the Run status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Step 6: </a:t>
            </a:r>
            <a:b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b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10C298D0-2157-F4F0-80ED-034A6AFB9CA6}"/>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Agent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Travel Planning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3FA4B21-C1F1-84A5-9232-807DE2F3ED2A}"/>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Instructions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You are a travel booking and expense management assistant designed to help employees plan, book, and manage business travel.</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01E18215-9FFF-EBAD-E751-54CEAA845950}"/>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9"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089D909D-2A06-AB7C-1FF4-CFA452AC3CAE}"/>
              </a:ext>
              <a:ext uri="{C183D7F6-B498-43B3-948B-1728B52AA6E4}">
                <adec:decorative xmlns:adec="http://schemas.microsoft.com/office/drawing/2017/decorative" val="0"/>
              </a:ext>
            </a:extLst>
          </p:cNvPr>
          <p:cNvSpPr/>
          <p:nvPr/>
        </p:nvSpPr>
        <p:spPr bwMode="auto">
          <a:xfrm>
            <a:off x="9923880" y="1453846"/>
            <a:ext cx="1963319" cy="2373853"/>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0"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A4941B0-4D64-D961-A755-8FC248F262C0}"/>
              </a:ext>
              <a:ext uri="{C183D7F6-B498-43B3-948B-1728B52AA6E4}">
                <adec:decorative xmlns:adec="http://schemas.microsoft.com/office/drawing/2017/decorative" val="0"/>
              </a:ext>
            </a:extLst>
          </p:cNvPr>
          <p:cNvSpPr/>
          <p:nvPr/>
        </p:nvSpPr>
        <p:spPr bwMode="auto">
          <a:xfrm>
            <a:off x="9923879" y="4328976"/>
            <a:ext cx="1963319"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Run 2</a:t>
            </a:r>
          </a:p>
        </p:txBody>
      </p:sp>
      <p:sp>
        <p:nvSpPr>
          <p:cNvPr id="11"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83E2DDD-D473-AD7A-8305-D890C3936FE6}"/>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Model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2"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E4CB6D7-C692-EF6D-5300-FA4601A53DD0}"/>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Tools </a:t>
            </a:r>
            <a:r>
              <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rPr>
              <a:t>(optional)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File Search</a:t>
            </a:r>
            <a:br>
              <a:rPr kumimoji="0" lang="en-US" sz="1200" b="0" i="0" u="none" strike="noStrike" kern="1200" cap="none" spc="0" normalizeH="0" baseline="0" noProof="0">
                <a:ln>
                  <a:noFill/>
                </a:ln>
                <a:solidFill>
                  <a:srgbClr val="FFFFFF"/>
                </a:solidFill>
                <a:effectLst/>
                <a:uLnTx/>
                <a:uFillTx/>
                <a:latin typeface="Segoe Sans Text"/>
                <a:ea typeface="+mn-ea"/>
                <a:cs typeface="Segoe Sans Text" pitchFamily="2"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Code Interpreter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Function Calling</a:t>
            </a:r>
            <a:br>
              <a:rPr kumimoji="0" lang="en-US" sz="1200" b="0" i="0" u="none" strike="noStrike" kern="1200" cap="none" spc="0" normalizeH="0" baseline="0" noProof="0">
                <a:ln>
                  <a:noFill/>
                </a:ln>
                <a:solidFill>
                  <a:srgbClr val="FFFFFF"/>
                </a:solidFill>
                <a:effectLst/>
                <a:uLnTx/>
                <a:uFillTx/>
                <a:latin typeface="Segoe Sans Text"/>
                <a:ea typeface="+mn-ea"/>
                <a:cs typeface="Segoe Sans Text" pitchFamily="2"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Grounding with Bing Search</a:t>
            </a:r>
            <a:br>
              <a:rPr kumimoji="0" lang="en-US" sz="1200" b="0" i="0" u="none" strike="noStrike" kern="1200" cap="none" spc="0" normalizeH="0" baseline="0" noProof="0">
                <a:ln>
                  <a:noFill/>
                </a:ln>
                <a:solidFill>
                  <a:srgbClr val="FFFFFF"/>
                </a:solidFill>
                <a:effectLst/>
                <a:uLnTx/>
                <a:uFillTx/>
                <a:latin typeface="Segoe Sans Text"/>
                <a:ea typeface="+mn-ea"/>
                <a:cs typeface="Segoe Sans Text" pitchFamily="2"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Microsoft SharePoint </a:t>
            </a:r>
            <a:r>
              <a:rPr kumimoji="0" lang="en-US" sz="1000" b="0" i="0" u="none" strike="noStrike" kern="1200" cap="none" spc="0" normalizeH="0" baseline="0" noProof="0">
                <a:ln>
                  <a:noFill/>
                </a:ln>
                <a:solidFill>
                  <a:srgbClr val="000000"/>
                </a:solidFill>
                <a:effectLst/>
                <a:uLnTx/>
                <a:uFillTx/>
                <a:latin typeface="Segoe Sans Text"/>
                <a:ea typeface="+mn-ea"/>
                <a:cs typeface="Segoe Sans Text"/>
              </a:rPr>
              <a:t>(coming soon)</a:t>
            </a:r>
            <a:endParaRPr kumimoji="0" lang="en-US" sz="10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Microsoft Fabric</a:t>
            </a:r>
            <a:r>
              <a:rPr kumimoji="0" lang="en-US" sz="1100" b="0" i="0" u="none" strike="noStrike" kern="1200" cap="none" spc="0" normalizeH="0" baseline="0" noProof="0">
                <a:ln>
                  <a:noFill/>
                </a:ln>
                <a:solidFill>
                  <a:srgbClr val="000000"/>
                </a:solidFill>
                <a:effectLst/>
                <a:uLnTx/>
                <a:uFillTx/>
                <a:latin typeface="Segoe Sans Text"/>
                <a:ea typeface="+mn-ea"/>
                <a:cs typeface="Segoe Sans Text"/>
              </a:rPr>
              <a:t> </a:t>
            </a:r>
            <a:r>
              <a:rPr kumimoji="0" lang="en-US" sz="1000" b="0" i="0" u="none" strike="noStrike" kern="1200" cap="none" spc="0" normalizeH="0" baseline="0" noProof="0">
                <a:ln>
                  <a:noFill/>
                </a:ln>
                <a:solidFill>
                  <a:srgbClr val="000000"/>
                </a:solidFill>
                <a:effectLst/>
                <a:uLnTx/>
                <a:uFillTx/>
                <a:latin typeface="Segoe Sans Text"/>
                <a:ea typeface="+mn-ea"/>
                <a:cs typeface="Segoe Sans Text"/>
              </a:rPr>
              <a:t>(coming soon)</a:t>
            </a:r>
            <a:br>
              <a:rPr kumimoji="0" lang="en-US" sz="1200" b="0" i="0" u="none" strike="noStrike" kern="1200" cap="none" spc="0" normalizeH="0" baseline="0" noProof="0">
                <a:ln>
                  <a:noFill/>
                </a:ln>
                <a:solidFill>
                  <a:srgbClr val="FFFFFF"/>
                </a:solidFill>
                <a:effectLst/>
                <a:uLnTx/>
                <a:uFillTx/>
                <a:latin typeface="Segoe Sans Text"/>
                <a:ea typeface="+mn-ea"/>
                <a:cs typeface="Segoe Sans Text" pitchFamily="2" charset="0"/>
              </a:rPr>
            </a:b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Azure Logic Apps </a:t>
            </a:r>
            <a:r>
              <a:rPr kumimoji="0" lang="en-US" sz="1050" b="0" i="0" u="none" strike="noStrike" kern="1200" cap="none" spc="0" normalizeH="0" baseline="0" noProof="0">
                <a:ln>
                  <a:noFill/>
                </a:ln>
                <a:solidFill>
                  <a:srgbClr val="000000"/>
                </a:solidFill>
                <a:effectLst/>
                <a:uLnTx/>
                <a:uFillTx/>
                <a:latin typeface="Segoe Sans Text"/>
                <a:ea typeface="+mn-ea"/>
                <a:cs typeface="Segoe Sans Text"/>
              </a:rPr>
              <a:t>(coming soon)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Azure Functions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OpenAPI 3.0 specified tools</a:t>
            </a:r>
          </a:p>
        </p:txBody>
      </p:sp>
      <p:sp>
        <p:nvSpPr>
          <p:cNvPr id="13"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1A8AD23-4B10-5FF7-BB9C-D1E0F2437E39}"/>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rPr>
              <a:t>User’s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I need to book a hotel in New York for 2 stays. </a:t>
            </a:r>
          </a:p>
        </p:txBody>
      </p:sp>
      <p:sp>
        <p:nvSpPr>
          <p:cNvPr id="15"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4CCED0C-86D5-65F8-62C2-17C8E6258727}"/>
              </a:ext>
              <a:ext uri="{C183D7F6-B498-43B3-948B-1728B52AA6E4}">
                <adec:decorative xmlns:adec="http://schemas.microsoft.com/office/drawing/2017/decorative" val="0"/>
              </a:ext>
            </a:extLst>
          </p:cNvPr>
          <p:cNvSpPr/>
          <p:nvPr/>
        </p:nvSpPr>
        <p:spPr bwMode="auto">
          <a:xfrm>
            <a:off x="7659470" y="3157699"/>
            <a:ext cx="1983993" cy="653128"/>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rPr>
              <a:t>Agent’s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Here are some suggestions: </a:t>
            </a:r>
          </a:p>
        </p:txBody>
      </p:sp>
      <p:sp>
        <p:nvSpPr>
          <p:cNvPr id="16"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5EC79FB-5311-D218-86B1-04726868485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Run 1</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8" name="Flowchart: Connector 17">
            <a:extLst>
              <a:ext uri="{FF2B5EF4-FFF2-40B4-BE49-F238E27FC236}">
                <a16:creationId xmlns:a16="http://schemas.microsoft.com/office/drawing/2014/main" id="{B5E7B8E4-3A60-84C2-81EB-7F8A21FADFA1}"/>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1</a:t>
            </a:r>
          </a:p>
        </p:txBody>
      </p:sp>
      <p:sp>
        <p:nvSpPr>
          <p:cNvPr id="20"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0C99AFD-0246-9D37-853F-37E775B75B4B}"/>
              </a:ext>
              <a:ext uri="{C183D7F6-B498-43B3-948B-1728B52AA6E4}">
                <adec:decorative xmlns:adec="http://schemas.microsoft.com/office/drawing/2017/decorative" val="0"/>
              </a:ext>
            </a:extLst>
          </p:cNvPr>
          <p:cNvSpPr/>
          <p:nvPr/>
        </p:nvSpPr>
        <p:spPr bwMode="auto">
          <a:xfrm>
            <a:off x="10269120" y="2463803"/>
            <a:ext cx="1737806"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Use Tripadvisor API* to search the nearest hotel </a:t>
            </a:r>
          </a:p>
        </p:txBody>
      </p:sp>
      <p:sp>
        <p:nvSpPr>
          <p:cNvPr id="21"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28C57C0-040C-D08B-ED1D-7E1B02888C39}"/>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Create message</a:t>
            </a:r>
          </a:p>
        </p:txBody>
      </p:sp>
      <p:cxnSp>
        <p:nvCxnSpPr>
          <p:cNvPr id="27" name="Straight Arrow Connector 26">
            <a:extLst>
              <a:ext uri="{FF2B5EF4-FFF2-40B4-BE49-F238E27FC236}">
                <a16:creationId xmlns:a16="http://schemas.microsoft.com/office/drawing/2014/main" id="{BABFFA0E-686A-779E-FAEA-92F8150923A2}"/>
              </a:ext>
            </a:extLst>
          </p:cNvPr>
          <p:cNvCxnSpPr>
            <a:cxnSpLocks/>
            <a:stCxn id="13"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Flowchart: Connector 18">
            <a:extLst>
              <a:ext uri="{FF2B5EF4-FFF2-40B4-BE49-F238E27FC236}">
                <a16:creationId xmlns:a16="http://schemas.microsoft.com/office/drawing/2014/main" id="{429EE670-446D-D7E1-94EE-8DB93A76B27B}"/>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2</a:t>
            </a:r>
          </a:p>
        </p:txBody>
      </p:sp>
      <p:sp>
        <p:nvSpPr>
          <p:cNvPr id="7"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8288D995-5473-6E71-FED8-49849AD9CF14}"/>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Your data </a:t>
            </a:r>
            <a:r>
              <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rPr>
              <a:t>(optional)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8"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C714217C-02F4-CF6A-E630-254068D5F608}"/>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rPr>
              <a:t>User’s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What’s the daily meal allowance for the business trip?</a:t>
            </a:r>
          </a:p>
        </p:txBody>
      </p:sp>
      <p:sp>
        <p:nvSpPr>
          <p:cNvPr id="14"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26F2E26-AED2-035B-0EA1-9BEA2991EFBA}"/>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rPr>
              <a:t>Agent’s message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The daily allowance for your business trip is $75, as per company policy. </a:t>
            </a: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17C3A4E3-F6E0-31CC-6B8D-AFB4ADBD6C75}"/>
              </a:ext>
              <a:ext uri="{C183D7F6-B498-43B3-948B-1728B52AA6E4}">
                <adec:decorative xmlns:adec="http://schemas.microsoft.com/office/drawing/2017/decorative" val="0"/>
              </a:ext>
            </a:extLst>
          </p:cNvPr>
          <p:cNvSpPr/>
          <p:nvPr/>
        </p:nvSpPr>
        <p:spPr bwMode="auto">
          <a:xfrm>
            <a:off x="10308973" y="5302425"/>
            <a:ext cx="1510781"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a:rPr>
              <a:t>Use Microsoft SharePoint* to query the company travel policy</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84D1AE7F-70CB-69CF-5F20-41FBD8C4DB45}"/>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rPr>
              <a:t>Create message</a:t>
            </a:r>
          </a:p>
        </p:txBody>
      </p:sp>
      <p:sp>
        <p:nvSpPr>
          <p:cNvPr id="26" name="Flowchart: Connector 25">
            <a:extLst>
              <a:ext uri="{FF2B5EF4-FFF2-40B4-BE49-F238E27FC236}">
                <a16:creationId xmlns:a16="http://schemas.microsoft.com/office/drawing/2014/main" id="{1CCD9DB7-135D-5736-AA7D-46084937C38C}"/>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2</a:t>
            </a:r>
          </a:p>
        </p:txBody>
      </p:sp>
      <p:sp>
        <p:nvSpPr>
          <p:cNvPr id="28" name="Flowchart: Connector 27">
            <a:extLst>
              <a:ext uri="{FF2B5EF4-FFF2-40B4-BE49-F238E27FC236}">
                <a16:creationId xmlns:a16="http://schemas.microsoft.com/office/drawing/2014/main" id="{BC0D5456-E70E-7933-2C97-4AD7FC6479CE}"/>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rPr>
              <a:t>1</a:t>
            </a:r>
          </a:p>
        </p:txBody>
      </p:sp>
      <p:sp>
        <p:nvSpPr>
          <p:cNvPr id="30"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C3438CE-7F61-7943-C4B9-B332981ED08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a:ea typeface="+mn-ea"/>
                <a:cs typeface="Segoe Sans Text" pitchFamily="2" charset="0"/>
              </a:rPr>
              <a:t>Thread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rPr>
              <a:t>Travel Planning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0000"/>
              </a:solidFill>
              <a:effectLst/>
              <a:uLnTx/>
              <a:uFillTx/>
              <a:latin typeface="Segoe Sans Text"/>
              <a:ea typeface="+mn-ea"/>
              <a:cs typeface="Segoe Sans Text" pitchFamily="2"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pic>
        <p:nvPicPr>
          <p:cNvPr id="31" name="Picture 30" descr="A blue square with a black star&#10;&#10;Description automatically generated">
            <a:extLst>
              <a:ext uri="{FF2B5EF4-FFF2-40B4-BE49-F238E27FC236}">
                <a16:creationId xmlns:a16="http://schemas.microsoft.com/office/drawing/2014/main" id="{5AC50F3D-3AAB-CD96-3BCA-829F45CE8FB3}"/>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32" name="Picture 2" descr="Meta for Work">
            <a:extLst>
              <a:ext uri="{FF2B5EF4-FFF2-40B4-BE49-F238E27FC236}">
                <a16:creationId xmlns:a16="http://schemas.microsoft.com/office/drawing/2014/main" id="{EDD1426B-63B3-2117-403D-CFC7E16D272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Mistral AI logo">
            <a:extLst>
              <a:ext uri="{FF2B5EF4-FFF2-40B4-BE49-F238E27FC236}">
                <a16:creationId xmlns:a16="http://schemas.microsoft.com/office/drawing/2014/main" id="{03C99ED7-2B53-3634-5AF0-DA6DF61F278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black and green logo&#10;&#10;Description automatically generated">
            <a:extLst>
              <a:ext uri="{FF2B5EF4-FFF2-40B4-BE49-F238E27FC236}">
                <a16:creationId xmlns:a16="http://schemas.microsoft.com/office/drawing/2014/main" id="{BBD5BE02-79AB-4D2D-95BC-B11A157C834E}"/>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6" name="Group 35">
            <a:extLst>
              <a:ext uri="{FF2B5EF4-FFF2-40B4-BE49-F238E27FC236}">
                <a16:creationId xmlns:a16="http://schemas.microsoft.com/office/drawing/2014/main" id="{DAA981CE-EAC2-220B-B0A8-A5A69F6BEAB3}"/>
              </a:ext>
            </a:extLst>
          </p:cNvPr>
          <p:cNvGrpSpPr/>
          <p:nvPr/>
        </p:nvGrpSpPr>
        <p:grpSpPr>
          <a:xfrm>
            <a:off x="4918326" y="3946507"/>
            <a:ext cx="1739694" cy="301137"/>
            <a:chOff x="8025078" y="4037355"/>
            <a:chExt cx="1739694" cy="301137"/>
          </a:xfrm>
        </p:grpSpPr>
        <p:pic>
          <p:nvPicPr>
            <p:cNvPr id="37" name="Picture 4" descr="Pricing - Azure AI Search | Microsoft Azure">
              <a:extLst>
                <a:ext uri="{FF2B5EF4-FFF2-40B4-BE49-F238E27FC236}">
                  <a16:creationId xmlns:a16="http://schemas.microsoft.com/office/drawing/2014/main" id="{299FA4F9-4023-CE62-060B-D399F35986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0D9DE01A-8D55-212F-5A29-87D13F8CE886}"/>
                </a:ext>
              </a:extLst>
            </p:cNvPr>
            <p:cNvSpPr txBox="1"/>
            <p:nvPr/>
          </p:nvSpPr>
          <p:spPr>
            <a:xfrm>
              <a:off x="8477881" y="4037355"/>
              <a:ext cx="1286891" cy="276999"/>
            </a:xfrm>
            <a:prstGeom prst="rect">
              <a:avLst/>
            </a:prstGeom>
            <a:noFill/>
          </p:spPr>
          <p:txBody>
            <a:bodyPr wrap="none" rtlCol="0">
              <a:spAutoFit/>
            </a:bodyPr>
            <a:lstStyle/>
            <a:p>
              <a:pPr marL="0" marR="0" lvl="0" indent="0" algn="l" defTabSz="932742" rtl="0" eaLnBrk="1" fontAlgn="auto" latinLnBrk="0" hangingPunct="1">
                <a:lnSpc>
                  <a:spcPct val="100000"/>
                </a:lnSpc>
                <a:spcBef>
                  <a:spcPts val="60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Sans Text Semibold" pitchFamily="2" charset="0"/>
                  <a:ea typeface="+mn-ea"/>
                  <a:cs typeface="Segoe Sans Text" pitchFamily="2" charset="0"/>
                </a:rPr>
                <a:t>Azure AI Search</a:t>
              </a:r>
            </a:p>
          </p:txBody>
        </p:sp>
      </p:grpSp>
      <p:sp>
        <p:nvSpPr>
          <p:cNvPr id="42" name="TextBox 41">
            <a:extLst>
              <a:ext uri="{FF2B5EF4-FFF2-40B4-BE49-F238E27FC236}">
                <a16:creationId xmlns:a16="http://schemas.microsoft.com/office/drawing/2014/main" id="{82138AE0-F06A-04C5-B0CC-A86B51A5FE82}"/>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Sans Text Semibold"/>
                <a:ea typeface="+mn-ea"/>
                <a:cs typeface="Segoe Sans Text"/>
              </a:rPr>
              <a:t>Files (local or Azure Blob)</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43" name="Picture 42" descr="A blue and white rectangular object with white stripes&#10;&#10;Description automatically generated">
            <a:extLst>
              <a:ext uri="{FF2B5EF4-FFF2-40B4-BE49-F238E27FC236}">
                <a16:creationId xmlns:a16="http://schemas.microsoft.com/office/drawing/2014/main" id="{81725280-AA82-ED99-EA3F-1429C1C47CCC}"/>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47" name="Straight Arrow Connector 46">
            <a:extLst>
              <a:ext uri="{FF2B5EF4-FFF2-40B4-BE49-F238E27FC236}">
                <a16:creationId xmlns:a16="http://schemas.microsoft.com/office/drawing/2014/main" id="{000A81B1-3C24-9E4B-F552-1B0305655B7D}"/>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7926E9-185E-5862-AB38-2A574A4F648C}"/>
              </a:ext>
            </a:extLst>
          </p:cNvPr>
          <p:cNvCxnSpPr>
            <a:endCxn id="19"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0036E34-B2FF-8BA3-089A-768E053791FB}"/>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8F2D402-2501-9040-8E03-FC89ADAF57EC}"/>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9987518-04D2-ED8B-3251-F1703DE42EB2}"/>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1B3FAF9-8640-B6EF-F3A8-F12065CBC773}"/>
              </a:ext>
            </a:extLst>
          </p:cNvPr>
          <p:cNvSpPr txBox="1"/>
          <p:nvPr/>
        </p:nvSpPr>
        <p:spPr>
          <a:xfrm>
            <a:off x="10037086" y="6674694"/>
            <a:ext cx="2743200"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ans Text"/>
                <a:ea typeface="+mn-ea"/>
                <a:cs typeface="Segoe Sans Text"/>
              </a:rPr>
              <a:t>*</a:t>
            </a:r>
            <a:r>
              <a:rPr kumimoji="0" lang="en-US" sz="900" b="0" i="0" u="none" strike="noStrike" kern="1200" cap="none" spc="0" normalizeH="0" baseline="0" noProof="0">
                <a:ln>
                  <a:noFill/>
                </a:ln>
                <a:solidFill>
                  <a:srgbClr val="000000"/>
                </a:solidFill>
                <a:effectLst/>
                <a:uLnTx/>
                <a:uFillTx/>
                <a:latin typeface="Segoe Sans Text"/>
                <a:ea typeface="+mn-ea"/>
                <a:cs typeface="Segoe Sans Text"/>
              </a:rPr>
              <a:t>Indicates feature is coming soon</a:t>
            </a:r>
          </a:p>
        </p:txBody>
      </p:sp>
    </p:spTree>
    <p:extLst>
      <p:ext uri="{BB962C8B-B14F-4D97-AF65-F5344CB8AC3E}">
        <p14:creationId xmlns:p14="http://schemas.microsoft.com/office/powerpoint/2010/main" val="113875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164FE-B230-496D-95D8-0534203206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BF3ED-ED5D-2607-36C4-60429C3C1BB1}"/>
              </a:ext>
            </a:extLst>
          </p:cNvPr>
          <p:cNvSpPr>
            <a:spLocks noGrp="1"/>
          </p:cNvSpPr>
          <p:nvPr>
            <p:ph type="title"/>
          </p:nvPr>
        </p:nvSpPr>
        <p:spPr>
          <a:xfrm>
            <a:off x="588263" y="203530"/>
            <a:ext cx="11018520" cy="553998"/>
          </a:xfrm>
        </p:spPr>
        <p:txBody>
          <a:bodyPr/>
          <a:lstStyle/>
          <a:p>
            <a:r>
              <a:rPr lang="en-US">
                <a:solidFill>
                  <a:schemeClr val="tx1"/>
                </a:solidFill>
                <a:cs typeface="Segoe Sans Text"/>
              </a:rPr>
              <a:t>Chat Completions API vs Assistants API vs Agents</a:t>
            </a:r>
            <a:endParaRPr lang="en-US">
              <a:solidFill>
                <a:schemeClr val="tx1"/>
              </a:solidFill>
            </a:endParaRPr>
          </a:p>
        </p:txBody>
      </p:sp>
      <p:sp>
        <p:nvSpPr>
          <p:cNvPr id="3" name="Rounded Rectangle 17">
            <a:extLst>
              <a:ext uri="{FF2B5EF4-FFF2-40B4-BE49-F238E27FC236}">
                <a16:creationId xmlns:a16="http://schemas.microsoft.com/office/drawing/2014/main" id="{4F1A98B2-94B0-B13B-BBFE-0A73052D7F4E}"/>
              </a:ext>
              <a:ext uri="{C183D7F6-B498-43B3-948B-1728B52AA6E4}">
                <adec:decorative xmlns:adec="http://schemas.microsoft.com/office/drawing/2017/decorative" val="1"/>
              </a:ext>
            </a:extLst>
          </p:cNvPr>
          <p:cNvSpPr/>
          <p:nvPr/>
        </p:nvSpPr>
        <p:spPr bwMode="auto">
          <a:xfrm>
            <a:off x="584201" y="1148575"/>
            <a:ext cx="11213789" cy="5382853"/>
          </a:xfrm>
          <a:prstGeom prst="roundRect">
            <a:avLst>
              <a:gd name="adj" fmla="val 4284"/>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4" name="Rounded Rectangle 64">
            <a:extLst>
              <a:ext uri="{FF2B5EF4-FFF2-40B4-BE49-F238E27FC236}">
                <a16:creationId xmlns:a16="http://schemas.microsoft.com/office/drawing/2014/main" id="{FDFD86E0-BA0C-9119-CA5F-C5C567577CA3}"/>
              </a:ext>
              <a:ext uri="{C183D7F6-B498-43B3-948B-1728B52AA6E4}">
                <adec:decorative xmlns:adec="http://schemas.microsoft.com/office/drawing/2017/decorative" val="1"/>
              </a:ext>
            </a:extLst>
          </p:cNvPr>
          <p:cNvSpPr/>
          <p:nvPr/>
        </p:nvSpPr>
        <p:spPr bwMode="auto">
          <a:xfrm>
            <a:off x="751468" y="1296557"/>
            <a:ext cx="10855316" cy="5047759"/>
          </a:xfrm>
          <a:prstGeom prst="roundRect">
            <a:avLst>
              <a:gd name="adj" fmla="val 3991"/>
            </a:avLst>
          </a:prstGeom>
          <a:solidFill>
            <a:schemeClr val="bg1"/>
          </a:solidFill>
          <a:ln w="12700" cap="rnd">
            <a:gradFill>
              <a:gsLst>
                <a:gs pos="0">
                  <a:schemeClr val="accent3"/>
                </a:gs>
                <a:gs pos="100000">
                  <a:schemeClr val="accent4"/>
                </a:gs>
              </a:gsLst>
              <a:lin ang="2700000" scaled="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noFill/>
              <a:effectLst/>
              <a:uLnTx/>
              <a:uFillTx/>
              <a:latin typeface="Segoe Sans Text Semibold" pitchFamily="2" charset="0"/>
              <a:ea typeface="+mn-ea"/>
              <a:cs typeface="+mn-cs"/>
            </a:endParaRPr>
          </a:p>
        </p:txBody>
      </p:sp>
      <p:sp>
        <p:nvSpPr>
          <p:cNvPr id="5" name="TextBox 4">
            <a:extLst>
              <a:ext uri="{FF2B5EF4-FFF2-40B4-BE49-F238E27FC236}">
                <a16:creationId xmlns:a16="http://schemas.microsoft.com/office/drawing/2014/main" id="{FD85F4F3-8265-67CB-38D4-DFFA40D6AA3C}"/>
              </a:ext>
            </a:extLst>
          </p:cNvPr>
          <p:cNvSpPr txBox="1"/>
          <p:nvPr/>
        </p:nvSpPr>
        <p:spPr>
          <a:xfrm>
            <a:off x="5107252" y="1512556"/>
            <a:ext cx="1514838"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9C5B1"/>
                </a:solidFill>
                <a:effectLst/>
                <a:uLnTx/>
                <a:uFillTx/>
                <a:latin typeface="Segoe Sans Text"/>
                <a:ea typeface="+mn-ea"/>
                <a:cs typeface="+mn-cs"/>
              </a:rPr>
              <a:t>Assistants API</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TextBox 10">
            <a:extLst>
              <a:ext uri="{FF2B5EF4-FFF2-40B4-BE49-F238E27FC236}">
                <a16:creationId xmlns:a16="http://schemas.microsoft.com/office/drawing/2014/main" id="{0D34D8DD-3B09-B0AA-B97E-7C4986EC99DB}"/>
              </a:ext>
            </a:extLst>
          </p:cNvPr>
          <p:cNvSpPr txBox="1"/>
          <p:nvPr/>
        </p:nvSpPr>
        <p:spPr>
          <a:xfrm>
            <a:off x="1304053" y="1541923"/>
            <a:ext cx="23692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9C5B1"/>
                </a:solidFill>
                <a:effectLst/>
                <a:uLnTx/>
                <a:uFillTx/>
                <a:latin typeface="Segoe Sans Text"/>
                <a:ea typeface="+mn-ea"/>
                <a:cs typeface="+mn-cs"/>
              </a:rPr>
              <a:t>Chat Completions API</a:t>
            </a:r>
          </a:p>
        </p:txBody>
      </p:sp>
      <p:sp>
        <p:nvSpPr>
          <p:cNvPr id="14" name="Text Placeholder 2">
            <a:extLst>
              <a:ext uri="{FF2B5EF4-FFF2-40B4-BE49-F238E27FC236}">
                <a16:creationId xmlns:a16="http://schemas.microsoft.com/office/drawing/2014/main" id="{60BA11F4-E736-23FA-EF1A-80B51F3087E2}"/>
              </a:ext>
            </a:extLst>
          </p:cNvPr>
          <p:cNvSpPr txBox="1">
            <a:spLocks/>
          </p:cNvSpPr>
          <p:nvPr/>
        </p:nvSpPr>
        <p:spPr>
          <a:xfrm>
            <a:off x="1304053" y="2065557"/>
            <a:ext cx="3285630" cy="73250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Lightweight and powerful</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Inherently stateless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5" name="Text Placeholder 3">
            <a:extLst>
              <a:ext uri="{FF2B5EF4-FFF2-40B4-BE49-F238E27FC236}">
                <a16:creationId xmlns:a16="http://schemas.microsoft.com/office/drawing/2014/main" id="{911BB036-CEAC-7987-151D-C514ACD95292}"/>
              </a:ext>
            </a:extLst>
          </p:cNvPr>
          <p:cNvSpPr txBox="1">
            <a:spLocks/>
          </p:cNvSpPr>
          <p:nvPr/>
        </p:nvSpPr>
        <p:spPr>
          <a:xfrm>
            <a:off x="8080207" y="1936598"/>
            <a:ext cx="3360325" cy="439504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a:rPr>
              <a:t>Assistants API features, </a:t>
            </a:r>
            <a:r>
              <a:rPr kumimoji="0" lang="en-US" sz="1400" b="1" i="0" u="none" strike="noStrike" kern="1200" cap="none" spc="0" normalizeH="0" baseline="0" noProof="0">
                <a:ln>
                  <a:noFill/>
                </a:ln>
                <a:solidFill>
                  <a:srgbClr val="49C5B1"/>
                </a:solidFill>
                <a:effectLst/>
                <a:uLnTx/>
                <a:uFillTx/>
                <a:latin typeface="Segoe UI"/>
                <a:ea typeface="+mn-ea"/>
                <a:cs typeface="Segoe UI"/>
              </a:rPr>
              <a:t>plus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Build with a model of your choice (OpenAI, Llama, Mistral, Cohere…)</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Real time web-grounding with Bing</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Secure grounding on enterprise data in SharePoint and Fabric</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Bring Your Own Licensed data (Tripadvisor)</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Connect to 1400+ data sources and services with Azure Logic Apps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Long running, event driven actions with Azure Functions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Standardized </a:t>
            </a:r>
            <a:r>
              <a:rPr kumimoji="0" lang="en-US" sz="1400" b="0" i="0" u="none" strike="noStrike" kern="1200" cap="none" spc="0" normalizeH="0" baseline="0" noProof="0" err="1">
                <a:ln>
                  <a:noFill/>
                </a:ln>
                <a:solidFill>
                  <a:srgbClr val="000000"/>
                </a:solidFill>
                <a:effectLst/>
                <a:uLnTx/>
                <a:uFillTx/>
                <a:latin typeface="Segoe UI"/>
                <a:ea typeface="+mn-ea"/>
                <a:cs typeface="Segoe UI"/>
              </a:rPr>
              <a:t>OpenAPI</a:t>
            </a:r>
            <a:r>
              <a:rPr kumimoji="0" lang="en-US" sz="1400" b="0" i="0" u="none" strike="noStrike" kern="1200" cap="none" spc="0" normalizeH="0" baseline="0" noProof="0">
                <a:ln>
                  <a:noFill/>
                </a:ln>
                <a:solidFill>
                  <a:srgbClr val="000000"/>
                </a:solidFill>
                <a:effectLst/>
                <a:uLnTx/>
                <a:uFillTx/>
                <a:latin typeface="Segoe UI"/>
                <a:ea typeface="+mn-ea"/>
                <a:cs typeface="Segoe UI"/>
              </a:rPr>
              <a:t> 3.0 tools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Bring Your Own Storage </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Bring Your Own Private Network</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Bring Your Own AI Search Resource</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Limitless scaling with PTUs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Open Telemetry based tracing</a:t>
            </a:r>
          </a:p>
        </p:txBody>
      </p:sp>
      <p:cxnSp>
        <p:nvCxnSpPr>
          <p:cNvPr id="27" name="Straight Connector 26">
            <a:extLst>
              <a:ext uri="{FF2B5EF4-FFF2-40B4-BE49-F238E27FC236}">
                <a16:creationId xmlns:a16="http://schemas.microsoft.com/office/drawing/2014/main" id="{9EEAB47F-E3B2-9153-5EA0-9C34E19D7350}"/>
              </a:ext>
            </a:extLst>
          </p:cNvPr>
          <p:cNvCxnSpPr>
            <a:cxnSpLocks/>
          </p:cNvCxnSpPr>
          <p:nvPr/>
        </p:nvCxnSpPr>
        <p:spPr>
          <a:xfrm>
            <a:off x="3913844" y="1680422"/>
            <a:ext cx="0" cy="3989879"/>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6BE84CD-DE6C-86EA-F06C-B719E8BC344A}"/>
              </a:ext>
            </a:extLst>
          </p:cNvPr>
          <p:cNvSpPr txBox="1"/>
          <p:nvPr/>
        </p:nvSpPr>
        <p:spPr>
          <a:xfrm>
            <a:off x="3711865" y="3347558"/>
            <a:ext cx="403957" cy="49244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281933"/>
                </a:solidFill>
                <a:effectLst/>
                <a:uLnTx/>
                <a:uFillTx/>
                <a:latin typeface="Segoe UI" panose="020B0502040204020203" pitchFamily="34" charset="0"/>
                <a:ea typeface="+mn-ea"/>
                <a:cs typeface="Segoe UI" panose="020B0502040204020203" pitchFamily="34" charset="0"/>
              </a:rPr>
              <a:t>vs</a:t>
            </a:r>
          </a:p>
        </p:txBody>
      </p:sp>
      <p:sp>
        <p:nvSpPr>
          <p:cNvPr id="12" name="TextBox 34">
            <a:extLst>
              <a:ext uri="{FF2B5EF4-FFF2-40B4-BE49-F238E27FC236}">
                <a16:creationId xmlns:a16="http://schemas.microsoft.com/office/drawing/2014/main" id="{45E0FC4F-3FFD-02A5-150C-0207E50F30AB}"/>
              </a:ext>
            </a:extLst>
          </p:cNvPr>
          <p:cNvSpPr txBox="1"/>
          <p:nvPr/>
        </p:nvSpPr>
        <p:spPr>
          <a:xfrm>
            <a:off x="8578187" y="1512556"/>
            <a:ext cx="2278262" cy="274464"/>
          </a:xfrm>
          <a:prstGeom prst="rect">
            <a:avLst/>
          </a:prstGeom>
          <a:solidFill>
            <a:schemeClr val="bg1"/>
          </a:solid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9C5B1"/>
                </a:solidFill>
                <a:effectLst/>
                <a:uLnTx/>
                <a:uFillTx/>
                <a:latin typeface="Segoe Sans Text"/>
                <a:ea typeface="+mn-ea"/>
                <a:cs typeface="Segoe Sans Text"/>
              </a:rPr>
              <a:t>Agent Service</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Text Placeholder 3">
            <a:extLst>
              <a:ext uri="{FF2B5EF4-FFF2-40B4-BE49-F238E27FC236}">
                <a16:creationId xmlns:a16="http://schemas.microsoft.com/office/drawing/2014/main" id="{12B32848-65F2-BFA7-2C08-15CCDE06BE1A}"/>
              </a:ext>
            </a:extLst>
          </p:cNvPr>
          <p:cNvSpPr txBox="1">
            <a:spLocks/>
          </p:cNvSpPr>
          <p:nvPr/>
        </p:nvSpPr>
        <p:spPr>
          <a:xfrm>
            <a:off x="4476860" y="1985079"/>
            <a:ext cx="2980522" cy="357636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Build with OpenAI models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Stateful (inbuilt conversation state management)</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Access persistent threads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Automatic management of the model’s context window</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Access files in several formats</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Utilized Microsoft-managed storage</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File Search (API handles chunking, embeddings storage and creation, and implementing vector search)</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Code Interpreter</a:t>
            </a:r>
          </a:p>
          <a:p>
            <a:pPr marL="166370" marR="0" lvl="0" indent="-16637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Function Calling</a:t>
            </a:r>
            <a:endParaRPr kumimoji="0" lang="en-US" sz="1400"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cxnSp>
        <p:nvCxnSpPr>
          <p:cNvPr id="9" name="Straight Connector 8">
            <a:extLst>
              <a:ext uri="{FF2B5EF4-FFF2-40B4-BE49-F238E27FC236}">
                <a16:creationId xmlns:a16="http://schemas.microsoft.com/office/drawing/2014/main" id="{7557BE5F-4821-4D9D-557B-89CFA23A142A}"/>
              </a:ext>
            </a:extLst>
          </p:cNvPr>
          <p:cNvCxnSpPr>
            <a:cxnSpLocks/>
          </p:cNvCxnSpPr>
          <p:nvPr/>
        </p:nvCxnSpPr>
        <p:spPr>
          <a:xfrm>
            <a:off x="7827852" y="1680422"/>
            <a:ext cx="0" cy="3989879"/>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F1DE588-BD40-A9DF-4865-AC8C5A6C748D}"/>
              </a:ext>
            </a:extLst>
          </p:cNvPr>
          <p:cNvSpPr txBox="1"/>
          <p:nvPr/>
        </p:nvSpPr>
        <p:spPr>
          <a:xfrm>
            <a:off x="7625873" y="3311684"/>
            <a:ext cx="403957" cy="492443"/>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281933"/>
                </a:solidFill>
                <a:effectLst/>
                <a:uLnTx/>
                <a:uFillTx/>
                <a:latin typeface="Segoe UI" panose="020B0502040204020203" pitchFamily="34" charset="0"/>
                <a:ea typeface="+mn-ea"/>
                <a:cs typeface="Segoe UI" panose="020B0502040204020203" pitchFamily="34" charset="0"/>
              </a:rPr>
              <a:t>vs</a:t>
            </a:r>
          </a:p>
        </p:txBody>
      </p:sp>
    </p:spTree>
    <p:extLst>
      <p:ext uri="{BB962C8B-B14F-4D97-AF65-F5344CB8AC3E}">
        <p14:creationId xmlns:p14="http://schemas.microsoft.com/office/powerpoint/2010/main" val="1246956545"/>
      </p:ext>
    </p:extLst>
  </p:cSld>
  <p:clrMapOvr>
    <a:masterClrMapping/>
  </p:clrMapOvr>
  <p:transition>
    <p:fade/>
  </p:transition>
</p:sld>
</file>

<file path=ppt/theme/_rels/theme2.xml.rels><?xml version="1.0" encoding="UTF-8" standalone="yes"?>
<Relationships xmlns="http://schemas.openxmlformats.org/package/2006/relationships"><Relationship Id="rId1" Type="http://schemas.openxmlformats.org/officeDocument/2006/relationships/image" Target="../media/image26.jpeg"/></Relationships>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23</TotalTime>
  <Words>1830</Words>
  <Application>Microsoft Office PowerPoint</Application>
  <PresentationFormat>Widescreen</PresentationFormat>
  <Paragraphs>332</Paragraphs>
  <Slides>11</Slides>
  <Notes>10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11</vt:i4>
      </vt:variant>
    </vt:vector>
  </HeadingPairs>
  <TitlesOfParts>
    <vt:vector size="28" baseType="lpstr">
      <vt:lpstr>Aptos</vt:lpstr>
      <vt:lpstr>Arial</vt:lpstr>
      <vt:lpstr>Calibri</vt:lpstr>
      <vt:lpstr>Century Gothic</vt:lpstr>
      <vt:lpstr>Consolas</vt:lpstr>
      <vt:lpstr>Inter</vt:lpstr>
      <vt:lpstr>Segoe Sans Text</vt:lpstr>
      <vt:lpstr>Segoe Sans Text Semibold</vt:lpstr>
      <vt:lpstr>Segoe UI</vt:lpstr>
      <vt:lpstr>Segoe UI Light</vt:lpstr>
      <vt:lpstr>Segoe UI Semibold</vt:lpstr>
      <vt:lpstr>Segoe UI Semibold (Headings)</vt:lpstr>
      <vt:lpstr>Segoe UI Semilight</vt:lpstr>
      <vt:lpstr>Symbol,Sans-Serif</vt:lpstr>
      <vt:lpstr>Wingdings</vt:lpstr>
      <vt:lpstr>Azure 2023 Template</vt:lpstr>
      <vt:lpstr>Mesh</vt:lpstr>
      <vt:lpstr>Build enterprise-grade AI agents with Azure AI Agent Service</vt:lpstr>
      <vt:lpstr>TODAY Existing solutions can only automate very specific tasks that have clear inputs and outputs</vt:lpstr>
      <vt:lpstr>TOMORROW With AI Agents, these steps can be automated for the first time, while keeping human in the loop. </vt:lpstr>
      <vt:lpstr>Multi-Agent System</vt:lpstr>
      <vt:lpstr>Azure AI Agent Service</vt:lpstr>
      <vt:lpstr>PowerPoint Presentation</vt:lpstr>
      <vt:lpstr>Introducing</vt:lpstr>
      <vt:lpstr>PowerPoint Presentation</vt:lpstr>
      <vt:lpstr>Chat Completions API vs Assistants API vs Agents</vt:lpstr>
      <vt:lpstr>PowerPoint Presentation</vt:lpstr>
      <vt:lpstr>Agentic Future Direction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Pranab Paul</cp:lastModifiedBy>
  <cp:revision>2</cp:revision>
  <dcterms:created xsi:type="dcterms:W3CDTF">2025-02-20T10:30:19Z</dcterms:created>
  <dcterms:modified xsi:type="dcterms:W3CDTF">2025-04-07T08:16:48Z</dcterms:modified>
</cp:coreProperties>
</file>